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069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7817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3853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6956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0088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8966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ili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r-HR"/>
              <a:t>Kliknite da biste uredili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93369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1573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2188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47281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12219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34396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028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76492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81793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64775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77175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9984B2F-B398-42AB-B8FE-485A662860A1}" type="datetimeFigureOut">
              <a:rPr lang="hr-HR" smtClean="0"/>
              <a:t>13.4.2020.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97F923B-9B87-4ECB-A4B4-B4BD7EECE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765418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CE39830B-D382-402F-9700-ECA21EEA6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27" y="357516"/>
            <a:ext cx="2389839" cy="853514"/>
          </a:xfrm>
          <a:prstGeom prst="rect">
            <a:avLst/>
          </a:prstGeom>
        </p:spPr>
      </p:pic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B7BC13A6-63F5-4FB1-BD66-F5759A32B5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486037"/>
              </p:ext>
            </p:extLst>
          </p:nvPr>
        </p:nvGraphicFramePr>
        <p:xfrm>
          <a:off x="684213" y="1586131"/>
          <a:ext cx="7269162" cy="3444876"/>
        </p:xfrm>
        <a:graphic>
          <a:graphicData uri="http://schemas.openxmlformats.org/drawingml/2006/table">
            <a:tbl>
              <a:tblPr firstRow="1" bandRow="1"/>
              <a:tblGrid>
                <a:gridCol w="3352866">
                  <a:extLst>
                    <a:ext uri="{9D8B030D-6E8A-4147-A177-3AD203B41FA5}">
                      <a16:colId xmlns:a16="http://schemas.microsoft.com/office/drawing/2014/main" val="2093696710"/>
                    </a:ext>
                  </a:extLst>
                </a:gridCol>
                <a:gridCol w="3916296">
                  <a:extLst>
                    <a:ext uri="{9D8B030D-6E8A-4147-A177-3AD203B41FA5}">
                      <a16:colId xmlns:a16="http://schemas.microsoft.com/office/drawing/2014/main" val="3627228594"/>
                    </a:ext>
                  </a:extLst>
                </a:gridCol>
              </a:tblGrid>
              <a:tr h="51824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r-HR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Atena</a:t>
                      </a:r>
                    </a:p>
                  </a:txBody>
                  <a:tcPr marL="91442" marR="91442" marT="45717" marB="45717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r-HR" sz="2800" dirty="0">
                          <a:solidFill>
                            <a:srgbClr val="C00000"/>
                          </a:solidFill>
                        </a:rPr>
                        <a:t>Sparta</a:t>
                      </a:r>
                    </a:p>
                  </a:txBody>
                  <a:tcPr marL="91442" marR="91442" marT="45717" marB="45717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89333"/>
                  </a:ext>
                </a:extLst>
              </a:tr>
              <a:tr h="82311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r-HR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demokratska</a:t>
                      </a:r>
                      <a:r>
                        <a:rPr lang="hr-HR" sz="24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republika</a:t>
                      </a:r>
                      <a:endParaRPr lang="hr-HR" sz="2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91442" marR="91442" marT="45717" marB="45717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r-HR" sz="2400" dirty="0">
                          <a:solidFill>
                            <a:srgbClr val="C00000"/>
                          </a:solidFill>
                        </a:rPr>
                        <a:t>aristokratska monarhija/republika</a:t>
                      </a:r>
                    </a:p>
                  </a:txBody>
                  <a:tcPr marL="91442" marR="91442" marT="45717" marB="45717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063292"/>
                  </a:ext>
                </a:extLst>
              </a:tr>
              <a:tr h="45727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r-HR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moć na moru</a:t>
                      </a:r>
                    </a:p>
                  </a:txBody>
                  <a:tcPr marL="91442" marR="91442" marT="45717" marB="45717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r-HR" sz="2400" dirty="0">
                          <a:solidFill>
                            <a:srgbClr val="C00000"/>
                          </a:solidFill>
                        </a:rPr>
                        <a:t>moć na kopnu</a:t>
                      </a:r>
                    </a:p>
                  </a:txBody>
                  <a:tcPr marL="91442" marR="91442" marT="45717" marB="45717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559816"/>
                  </a:ext>
                </a:extLst>
              </a:tr>
              <a:tr h="82311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r-HR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Delski/Atenski pomorski savez</a:t>
                      </a:r>
                    </a:p>
                  </a:txBody>
                  <a:tcPr marL="91442" marR="91442" marT="45717" marB="45717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r-HR" sz="2400" dirty="0">
                          <a:solidFill>
                            <a:srgbClr val="C00000"/>
                          </a:solidFill>
                        </a:rPr>
                        <a:t>Peloponeski savez</a:t>
                      </a:r>
                    </a:p>
                  </a:txBody>
                  <a:tcPr marL="91442" marR="91442" marT="45717" marB="45717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288619"/>
                  </a:ext>
                </a:extLst>
              </a:tr>
              <a:tr h="82311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dirty="0">
                          <a:solidFill>
                            <a:srgbClr val="C00000"/>
                          </a:solidFill>
                        </a:rPr>
                        <a:t>trgovačko-obrtničko novčano gospodarstvo</a:t>
                      </a:r>
                    </a:p>
                  </a:txBody>
                  <a:tcPr marL="91442" marR="91442" marT="45717" marB="45717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4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agrarno gospodarstvo</a:t>
                      </a:r>
                    </a:p>
                    <a:p>
                      <a:endParaRPr lang="hr-HR" sz="2400" dirty="0">
                        <a:solidFill>
                          <a:srgbClr val="C00000"/>
                        </a:solidFill>
                      </a:endParaRPr>
                    </a:p>
                  </a:txBody>
                  <a:tcPr marL="91442" marR="91442" marT="45717" marB="45717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070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6381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B1E56D03-353C-45E0-9068-6DAAFED3C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1" y="633046"/>
            <a:ext cx="8145194" cy="4581672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62E4D157-42B5-4A41-B622-BF8189B0294F}"/>
              </a:ext>
            </a:extLst>
          </p:cNvPr>
          <p:cNvSpPr txBox="1"/>
          <p:nvPr/>
        </p:nvSpPr>
        <p:spPr>
          <a:xfrm>
            <a:off x="8553157" y="998806"/>
            <a:ext cx="31197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>
                <a:solidFill>
                  <a:schemeClr val="bg1"/>
                </a:solidFill>
              </a:rPr>
              <a:t>404. </a:t>
            </a:r>
            <a:r>
              <a:rPr lang="hr-HR" sz="2000" dirty="0" err="1">
                <a:solidFill>
                  <a:schemeClr val="bg1"/>
                </a:solidFill>
              </a:rPr>
              <a:t>Lisandar</a:t>
            </a:r>
            <a:r>
              <a:rPr lang="hr-HR" sz="2000" dirty="0">
                <a:solidFill>
                  <a:schemeClr val="bg1"/>
                </a:solidFill>
              </a:rPr>
              <a:t> Ateni </a:t>
            </a:r>
          </a:p>
          <a:p>
            <a:r>
              <a:rPr lang="hr-HR" sz="2000" dirty="0">
                <a:solidFill>
                  <a:schemeClr val="bg1"/>
                </a:solidFill>
              </a:rPr>
              <a:t>         nameće vrlo teške</a:t>
            </a:r>
          </a:p>
          <a:p>
            <a:r>
              <a:rPr lang="hr-HR" sz="2000" dirty="0">
                <a:solidFill>
                  <a:schemeClr val="bg1"/>
                </a:solidFill>
              </a:rPr>
              <a:t>            uvjete mira</a:t>
            </a:r>
          </a:p>
        </p:txBody>
      </p:sp>
      <p:sp>
        <p:nvSpPr>
          <p:cNvPr id="4" name="Strelica: prema dolje 3">
            <a:extLst>
              <a:ext uri="{FF2B5EF4-FFF2-40B4-BE49-F238E27FC236}">
                <a16:creationId xmlns:a16="http://schemas.microsoft.com/office/drawing/2014/main" id="{BF0A9FBB-D6E6-4896-8C78-2CF97B180ABE}"/>
              </a:ext>
            </a:extLst>
          </p:cNvPr>
          <p:cNvSpPr/>
          <p:nvPr/>
        </p:nvSpPr>
        <p:spPr>
          <a:xfrm>
            <a:off x="10111409" y="2266122"/>
            <a:ext cx="278295" cy="16962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3F7EFD43-7173-4638-9591-B47D5B07A046}"/>
              </a:ext>
            </a:extLst>
          </p:cNvPr>
          <p:cNvSpPr txBox="1"/>
          <p:nvPr/>
        </p:nvSpPr>
        <p:spPr>
          <a:xfrm>
            <a:off x="8772939" y="4240698"/>
            <a:ext cx="2964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000" dirty="0">
                <a:solidFill>
                  <a:schemeClr val="bg1">
                    <a:lumMod val="95000"/>
                    <a:lumOff val="5000"/>
                  </a:schemeClr>
                </a:solidFill>
                <a:latin typeface="Algerian" panose="04020705040A02060702" pitchFamily="82" charset="0"/>
              </a:rPr>
              <a:t>„Vladavina 30-orice”</a:t>
            </a:r>
          </a:p>
        </p:txBody>
      </p:sp>
    </p:spTree>
    <p:extLst>
      <p:ext uri="{BB962C8B-B14F-4D97-AF65-F5344CB8AC3E}">
        <p14:creationId xmlns:p14="http://schemas.microsoft.com/office/powerpoint/2010/main" val="207901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>
            <a:extLst>
              <a:ext uri="{FF2B5EF4-FFF2-40B4-BE49-F238E27FC236}">
                <a16:creationId xmlns:a16="http://schemas.microsoft.com/office/drawing/2014/main" id="{A4D94CD0-AAF4-4B5E-92C6-A48F334E8D2D}"/>
              </a:ext>
            </a:extLst>
          </p:cNvPr>
          <p:cNvSpPr/>
          <p:nvPr/>
        </p:nvSpPr>
        <p:spPr>
          <a:xfrm>
            <a:off x="516834" y="484497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hr-HR" altLang="sr-Latn-RS" sz="2400" i="1" dirty="0"/>
              <a:t>(…) Iako su obje strane izjavljivale za sebe da su pobjednice, ipak ni jedna nije imala više teritorija, niti gradova, niti vlasti, nego što su imale prije bitke. A u Heladi je poslije bitke došlo do većeg nereda i pometnje nego prije. (…)</a:t>
            </a:r>
          </a:p>
          <a:p>
            <a:pPr>
              <a:buFont typeface="Wingdings" panose="05000000000000000000" pitchFamily="2" charset="2"/>
              <a:buNone/>
            </a:pPr>
            <a:endParaRPr lang="hr-HR" altLang="sr-Latn-RS" sz="2400" i="1" dirty="0"/>
          </a:p>
          <a:p>
            <a:pPr>
              <a:buFont typeface="Wingdings" panose="05000000000000000000" pitchFamily="2" charset="2"/>
              <a:buNone/>
            </a:pPr>
            <a:endParaRPr lang="hr-HR" altLang="sr-Latn-RS" sz="2400" i="1" dirty="0"/>
          </a:p>
          <a:p>
            <a:pPr>
              <a:buFont typeface="Wingdings" panose="05000000000000000000" pitchFamily="2" charset="2"/>
              <a:buNone/>
            </a:pPr>
            <a:r>
              <a:rPr lang="hr-HR" altLang="sr-Latn-RS" sz="2400" i="1" dirty="0" err="1"/>
              <a:t>Ksenofont</a:t>
            </a:r>
            <a:r>
              <a:rPr lang="hr-HR" altLang="sr-Latn-RS" sz="2400" i="1" dirty="0"/>
              <a:t>: Grčka povijest</a:t>
            </a:r>
            <a:endParaRPr lang="hr-HR" sz="2400" i="1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1366D3A-A504-43BC-8789-D3840697B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5296" y="804862"/>
            <a:ext cx="3933825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98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>
            <a:extLst>
              <a:ext uri="{FF2B5EF4-FFF2-40B4-BE49-F238E27FC236}">
                <a16:creationId xmlns:a16="http://schemas.microsoft.com/office/drawing/2014/main" id="{72E899B8-BB3E-40AF-A00D-64D7B21A7699}"/>
              </a:ext>
            </a:extLst>
          </p:cNvPr>
          <p:cNvSpPr/>
          <p:nvPr/>
        </p:nvSpPr>
        <p:spPr>
          <a:xfrm>
            <a:off x="3048000" y="1825997"/>
            <a:ext cx="6096000" cy="320600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lvl="0" indent="-17145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</a:pPr>
            <a:r>
              <a:rPr lang="hr-HR" altLang="sr-Latn-RS" sz="2100" dirty="0">
                <a:solidFill>
                  <a:prstClr val="black"/>
                </a:solidFill>
                <a:latin typeface="Calibri"/>
              </a:rPr>
              <a:t>Tukidid: </a:t>
            </a:r>
            <a:r>
              <a:rPr lang="hr-HR" altLang="sr-Latn-RS" sz="2100" i="1" dirty="0">
                <a:solidFill>
                  <a:prstClr val="black"/>
                </a:solidFill>
                <a:latin typeface="Calibri"/>
              </a:rPr>
              <a:t>Peloponeski rat</a:t>
            </a:r>
            <a:endParaRPr lang="hr-HR" altLang="sr-Latn-RS" sz="2100" dirty="0">
              <a:solidFill>
                <a:prstClr val="black"/>
              </a:solidFill>
              <a:latin typeface="Calibri"/>
            </a:endParaRPr>
          </a:p>
          <a:p>
            <a:pPr marL="171450" lvl="0" indent="-17145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</a:pPr>
            <a:endParaRPr lang="hr-HR" altLang="sr-Latn-RS" sz="2100" dirty="0">
              <a:solidFill>
                <a:prstClr val="black"/>
              </a:solidFill>
              <a:latin typeface="Calibri"/>
            </a:endParaRPr>
          </a:p>
          <a:p>
            <a:pPr marL="171450" lvl="0" indent="-171450" defTabSz="6858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</a:pPr>
            <a:r>
              <a:rPr lang="hr-HR" altLang="sr-Latn-RS" sz="2100" i="1" dirty="0">
                <a:solidFill>
                  <a:prstClr val="black"/>
                </a:solidFill>
                <a:latin typeface="Calibri"/>
              </a:rPr>
              <a:t>… Najvažniji su uzroci </a:t>
            </a:r>
            <a:r>
              <a:rPr lang="hr-HR" altLang="sr-Latn-RS" sz="2100" i="1" dirty="0" err="1">
                <a:solidFill>
                  <a:prstClr val="black"/>
                </a:solidFill>
                <a:latin typeface="Calibri"/>
              </a:rPr>
              <a:t>odmetnuća</a:t>
            </a:r>
            <a:r>
              <a:rPr lang="hr-HR" altLang="sr-Latn-RS" sz="2100" i="1" dirty="0">
                <a:solidFill>
                  <a:prstClr val="black"/>
                </a:solidFill>
                <a:latin typeface="Calibri"/>
              </a:rPr>
              <a:t> među ostalim bili: zaostaci u prinosima i u brodovima i bježanju iz vojske, ako je tko skrivio. Atenjani su točno ubirali prinos i bili su mrski ljudima, koji nisu navikli niti su htjeli snositi ratne napore, jer su činili nasilje. I inače nekako nije atenska vlast više bila omiljena kao prije, niti su Atenjani kao ravnopravni zajednički ratovali, a lako im je bilo pokoravati saveznike…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2DCA501-C756-41F9-A3B7-2BA0A4AC0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4" y="804862"/>
            <a:ext cx="3000375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138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49B390DE-DA1F-4408-B306-1FD63B2BF8EE}"/>
              </a:ext>
            </a:extLst>
          </p:cNvPr>
          <p:cNvSpPr txBox="1"/>
          <p:nvPr/>
        </p:nvSpPr>
        <p:spPr>
          <a:xfrm>
            <a:off x="781878" y="874643"/>
            <a:ext cx="1656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dirty="0">
                <a:solidFill>
                  <a:schemeClr val="bg1"/>
                </a:solidFill>
              </a:rPr>
              <a:t>ALKIBIJAD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7D4EE64-997D-422E-B223-BD1DE0779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336" y="328183"/>
            <a:ext cx="2095500" cy="2095500"/>
          </a:xfrm>
          <a:prstGeom prst="rect">
            <a:avLst/>
          </a:prstGeom>
        </p:spPr>
      </p:pic>
      <p:sp>
        <p:nvSpPr>
          <p:cNvPr id="4" name="Strelica: zakrivljeno udesno 3">
            <a:extLst>
              <a:ext uri="{FF2B5EF4-FFF2-40B4-BE49-F238E27FC236}">
                <a16:creationId xmlns:a16="http://schemas.microsoft.com/office/drawing/2014/main" id="{DFE7A52F-4C64-4242-AED4-6D5BA3CC9292}"/>
              </a:ext>
            </a:extLst>
          </p:cNvPr>
          <p:cNvSpPr/>
          <p:nvPr/>
        </p:nvSpPr>
        <p:spPr>
          <a:xfrm>
            <a:off x="289305" y="1064865"/>
            <a:ext cx="439564" cy="189037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BA154510-DAD3-4086-8132-8E9ABB776FA6}"/>
              </a:ext>
            </a:extLst>
          </p:cNvPr>
          <p:cNvSpPr txBox="1"/>
          <p:nvPr/>
        </p:nvSpPr>
        <p:spPr>
          <a:xfrm>
            <a:off x="781878" y="2862470"/>
            <a:ext cx="1887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solidFill>
                  <a:schemeClr val="accent5">
                    <a:lumMod val="75000"/>
                  </a:schemeClr>
                </a:solidFill>
              </a:rPr>
              <a:t>„ratna stranka”</a:t>
            </a:r>
          </a:p>
        </p:txBody>
      </p:sp>
      <p:sp>
        <p:nvSpPr>
          <p:cNvPr id="7" name="Strelica: savijeno prema gore 6">
            <a:extLst>
              <a:ext uri="{FF2B5EF4-FFF2-40B4-BE49-F238E27FC236}">
                <a16:creationId xmlns:a16="http://schemas.microsoft.com/office/drawing/2014/main" id="{30E71C40-C282-4141-8794-680CCE208463}"/>
              </a:ext>
            </a:extLst>
          </p:cNvPr>
          <p:cNvSpPr/>
          <p:nvPr/>
        </p:nvSpPr>
        <p:spPr>
          <a:xfrm rot="5400000">
            <a:off x="1167631" y="3804814"/>
            <a:ext cx="1600632" cy="75537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3BD618DA-E82B-4708-8520-E9A1BBC06DE2}"/>
              </a:ext>
            </a:extLst>
          </p:cNvPr>
          <p:cNvSpPr txBox="1"/>
          <p:nvPr/>
        </p:nvSpPr>
        <p:spPr>
          <a:xfrm>
            <a:off x="2589421" y="4558750"/>
            <a:ext cx="72186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dirty="0" err="1">
                <a:latin typeface="Algerian" panose="04020705040A02060702" pitchFamily="82" charset="0"/>
              </a:rPr>
              <a:t>Sicilijska</a:t>
            </a:r>
            <a:r>
              <a:rPr lang="hr-HR" sz="2800" dirty="0">
                <a:latin typeface="Algerian" panose="04020705040A02060702" pitchFamily="82" charset="0"/>
              </a:rPr>
              <a:t> ili sicilijanska ekspedicija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ADFB4D19-C38A-44FD-95D7-EFD792DBD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007" y="328183"/>
            <a:ext cx="6433624" cy="397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7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AF7BBE7A-70BD-4D7B-B412-9A405CE39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7422" y="901989"/>
            <a:ext cx="8157155" cy="505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968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C322543F-D2F0-49B5-ABFD-A655D3D7F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83" y="333199"/>
            <a:ext cx="6974428" cy="19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810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>
            <a:extLst>
              <a:ext uri="{FF2B5EF4-FFF2-40B4-BE49-F238E27FC236}">
                <a16:creationId xmlns:a16="http://schemas.microsoft.com/office/drawing/2014/main" id="{2E926FAA-B7C3-4663-9C08-6639805FF8C3}"/>
              </a:ext>
            </a:extLst>
          </p:cNvPr>
          <p:cNvSpPr/>
          <p:nvPr/>
        </p:nvSpPr>
        <p:spPr>
          <a:xfrm>
            <a:off x="375134" y="293540"/>
            <a:ext cx="58990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hr-HR" sz="1600" i="1" dirty="0">
                <a:solidFill>
                  <a:schemeClr val="bg1"/>
                </a:solidFill>
              </a:rPr>
              <a:t>(...) Kako se bojao svojih neprijatelja morao se i svoje domovine odreći, obrati se Sparti s molbom da mu obeća sigurnost i povjerenje,  a on će joj donijeti veće usluge i koristi nego što je bila šteta koju joj je nanio kao neprijatelj. Spartanci mu ispuniše molbu i prihvatiše njegovu ponudu. On se obraduje i odmah dođe, i prvo što je izradio bilo je ovo. Dok su se Spartanci predomišljali da li </a:t>
            </a:r>
            <a:r>
              <a:rPr lang="hr-HR" sz="1600" i="1" dirty="0" err="1">
                <a:solidFill>
                  <a:schemeClr val="bg1"/>
                </a:solidFill>
              </a:rPr>
              <a:t>Sirakužanima</a:t>
            </a:r>
            <a:r>
              <a:rPr lang="hr-HR" sz="1600" i="1" dirty="0">
                <a:solidFill>
                  <a:schemeClr val="bg1"/>
                </a:solidFill>
              </a:rPr>
              <a:t> treba pomoći, on ih osokoli i nagovori da </a:t>
            </a:r>
            <a:r>
              <a:rPr lang="hr-HR" sz="1600" i="1" dirty="0" err="1">
                <a:solidFill>
                  <a:schemeClr val="bg1"/>
                </a:solidFill>
              </a:rPr>
              <a:t>Galipa</a:t>
            </a:r>
            <a:r>
              <a:rPr lang="hr-HR" sz="1600" i="1" dirty="0">
                <a:solidFill>
                  <a:schemeClr val="bg1"/>
                </a:solidFill>
              </a:rPr>
              <a:t> kao vojskovođu pošalju u Siciliju i da tamošnju atensku vojsku poraze. Drugo njegovo djelo sastojalo se u tome što su Spartanci s Peloponeza počeli rat s Atenjanima, a treće i najvažnije bilo je u tome što su provalili u utvrdu </a:t>
            </a:r>
            <a:r>
              <a:rPr lang="hr-HR" sz="1600" i="1" dirty="0" err="1">
                <a:solidFill>
                  <a:schemeClr val="bg1"/>
                </a:solidFill>
              </a:rPr>
              <a:t>Dekeleju</a:t>
            </a:r>
            <a:r>
              <a:rPr lang="hr-HR" sz="1600" i="1" dirty="0">
                <a:solidFill>
                  <a:schemeClr val="bg1"/>
                </a:solidFill>
              </a:rPr>
              <a:t>.</a:t>
            </a:r>
          </a:p>
          <a:p>
            <a:pPr>
              <a:defRPr/>
            </a:pPr>
            <a:r>
              <a:rPr lang="hr-HR" sz="1600" i="1" dirty="0">
                <a:solidFill>
                  <a:schemeClr val="bg1"/>
                </a:solidFill>
              </a:rPr>
              <a:t>Na taj način brzo je </a:t>
            </a:r>
            <a:r>
              <a:rPr lang="hr-HR" sz="1600" i="1" dirty="0" err="1">
                <a:solidFill>
                  <a:schemeClr val="bg1"/>
                </a:solidFill>
              </a:rPr>
              <a:t>Alkibijad</a:t>
            </a:r>
            <a:r>
              <a:rPr lang="hr-HR" sz="1600" i="1" dirty="0">
                <a:solidFill>
                  <a:schemeClr val="bg1"/>
                </a:solidFill>
              </a:rPr>
              <a:t> stekao povjerenje u Sparti, ali nije manje divljenje izazvao niti svojim privatnim životom. Široku masu </a:t>
            </a:r>
            <a:r>
              <a:rPr lang="hr-HR" sz="1600" i="1" dirty="0" err="1">
                <a:solidFill>
                  <a:schemeClr val="bg1"/>
                </a:solidFill>
              </a:rPr>
              <a:t>zadobijao</a:t>
            </a:r>
            <a:r>
              <a:rPr lang="hr-HR" sz="1600" i="1" dirty="0">
                <a:solidFill>
                  <a:schemeClr val="bg1"/>
                </a:solidFill>
              </a:rPr>
              <a:t> je demagoškim postupcima, jer se u svom životu ponašao kao Spartanac...</a:t>
            </a:r>
          </a:p>
          <a:p>
            <a:pPr>
              <a:defRPr/>
            </a:pPr>
            <a:r>
              <a:rPr lang="hr-HR" sz="1600" i="1" dirty="0">
                <a:solidFill>
                  <a:schemeClr val="bg1"/>
                </a:solidFill>
              </a:rPr>
              <a:t>Mogao se </a:t>
            </a:r>
            <a:r>
              <a:rPr lang="hr-HR" sz="1600" i="1" dirty="0" err="1">
                <a:solidFill>
                  <a:schemeClr val="bg1"/>
                </a:solidFill>
              </a:rPr>
              <a:t>mijenajti</a:t>
            </a:r>
            <a:r>
              <a:rPr lang="hr-HR" sz="1600" i="1" dirty="0">
                <a:solidFill>
                  <a:schemeClr val="bg1"/>
                </a:solidFill>
              </a:rPr>
              <a:t> i prilagođavati brže od kameleona, ali s tom razlikom što kameleon, kako pričaju, ne može ipak postati bijele boje. </a:t>
            </a:r>
            <a:r>
              <a:rPr lang="hr-HR" sz="1600" i="1" dirty="0" err="1">
                <a:solidFill>
                  <a:schemeClr val="bg1"/>
                </a:solidFill>
              </a:rPr>
              <a:t>Alkibijad</a:t>
            </a:r>
            <a:r>
              <a:rPr lang="hr-HR" sz="1600" i="1" dirty="0">
                <a:solidFill>
                  <a:schemeClr val="bg1"/>
                </a:solidFill>
              </a:rPr>
              <a:t>, međutim, jednako je hodao putem dobra i putem zla. Ničega nije bilo što ne bi prihvatio i usvojio. (...); </a:t>
            </a:r>
          </a:p>
          <a:p>
            <a:pPr>
              <a:defRPr/>
            </a:pPr>
            <a:endParaRPr lang="hr-HR" sz="1600" i="1" dirty="0">
              <a:solidFill>
                <a:schemeClr val="bg1"/>
              </a:solidFill>
            </a:endParaRPr>
          </a:p>
          <a:p>
            <a:pPr>
              <a:defRPr/>
            </a:pPr>
            <a:endParaRPr lang="hr-HR" sz="1600" i="1" dirty="0">
              <a:solidFill>
                <a:schemeClr val="bg1"/>
              </a:solidFill>
            </a:endParaRPr>
          </a:p>
          <a:p>
            <a:pPr>
              <a:buFont typeface="Arial" charset="0"/>
              <a:buNone/>
              <a:defRPr/>
            </a:pPr>
            <a:r>
              <a:rPr lang="hr-HR" sz="1600" dirty="0">
                <a:solidFill>
                  <a:schemeClr val="bg1"/>
                </a:solidFill>
              </a:rPr>
              <a:t>Tukidid: </a:t>
            </a:r>
            <a:r>
              <a:rPr lang="hr-HR" sz="1600" i="1" dirty="0">
                <a:solidFill>
                  <a:schemeClr val="bg1"/>
                </a:solidFill>
              </a:rPr>
              <a:t>Peloponeski rat</a:t>
            </a:r>
            <a:endParaRPr lang="hr-HR" sz="1600" dirty="0">
              <a:solidFill>
                <a:schemeClr val="bg1"/>
              </a:solidFill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E3E148A-25B3-4EA8-9A80-132FDEDA7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634" y="804444"/>
            <a:ext cx="3005588" cy="524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31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D069F5E2-A640-424F-97E7-E7D1EDF432E9}"/>
              </a:ext>
            </a:extLst>
          </p:cNvPr>
          <p:cNvSpPr txBox="1"/>
          <p:nvPr/>
        </p:nvSpPr>
        <p:spPr>
          <a:xfrm>
            <a:off x="702365" y="834887"/>
            <a:ext cx="831670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chemeClr val="bg1"/>
                </a:solidFill>
              </a:rPr>
              <a:t>Katastrofa Atenjana kod </a:t>
            </a:r>
            <a:r>
              <a:rPr lang="hr-HR" sz="2000" dirty="0" err="1">
                <a:solidFill>
                  <a:schemeClr val="bg1"/>
                </a:solidFill>
              </a:rPr>
              <a:t>Sirakuze</a:t>
            </a:r>
            <a:endParaRPr lang="hr-HR" sz="2000" dirty="0">
              <a:solidFill>
                <a:schemeClr val="bg1"/>
              </a:solidFill>
            </a:endParaRPr>
          </a:p>
          <a:p>
            <a:endParaRPr lang="hr-HR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chemeClr val="bg1"/>
                </a:solidFill>
              </a:rPr>
              <a:t>saveznici napuštaju masovno APS</a:t>
            </a:r>
          </a:p>
          <a:p>
            <a:endParaRPr lang="hr-HR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chemeClr val="bg1"/>
                </a:solidFill>
              </a:rPr>
              <a:t>„</a:t>
            </a:r>
            <a:r>
              <a:rPr lang="hr-HR" sz="2000" dirty="0" err="1">
                <a:solidFill>
                  <a:schemeClr val="bg1"/>
                </a:solidFill>
              </a:rPr>
              <a:t>Dekelejski</a:t>
            </a:r>
            <a:r>
              <a:rPr lang="hr-HR" sz="2000" dirty="0">
                <a:solidFill>
                  <a:schemeClr val="bg1"/>
                </a:solidFill>
              </a:rPr>
              <a:t> rat” (413. g. pr. Kr.)- Atenjani izgubili stratešku utvrdu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000" dirty="0">
              <a:solidFill>
                <a:schemeClr val="bg1"/>
              </a:solidFill>
            </a:endParaRPr>
          </a:p>
          <a:p>
            <a:endParaRPr lang="hr-HR" sz="2000" dirty="0">
              <a:solidFill>
                <a:schemeClr val="bg1"/>
              </a:solidFill>
            </a:endParaRPr>
          </a:p>
          <a:p>
            <a:endParaRPr lang="hr-HR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chemeClr val="bg1"/>
                </a:solidFill>
              </a:rPr>
              <a:t>oligarhijski (aristokratski ) prevrat (411. g. pr. Kr.)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000" dirty="0">
              <a:solidFill>
                <a:schemeClr val="bg1"/>
              </a:solidFill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92C09AE-6938-47D0-99B2-B5CD19171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0724" y="2451650"/>
            <a:ext cx="3889457" cy="3278257"/>
          </a:xfrm>
          <a:prstGeom prst="rect">
            <a:avLst/>
          </a:prstGeom>
        </p:spPr>
      </p:pic>
      <p:cxnSp>
        <p:nvCxnSpPr>
          <p:cNvPr id="5" name="Ravni poveznik sa strelicom 4">
            <a:extLst>
              <a:ext uri="{FF2B5EF4-FFF2-40B4-BE49-F238E27FC236}">
                <a16:creationId xmlns:a16="http://schemas.microsoft.com/office/drawing/2014/main" id="{8ED20A2C-80A0-4E1D-AB6C-055A56A8119E}"/>
              </a:ext>
            </a:extLst>
          </p:cNvPr>
          <p:cNvCxnSpPr>
            <a:cxnSpLocks/>
          </p:cNvCxnSpPr>
          <p:nvPr/>
        </p:nvCxnSpPr>
        <p:spPr>
          <a:xfrm>
            <a:off x="3074504" y="3207026"/>
            <a:ext cx="3538331" cy="444017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trelica: zakrivljeno udesno 7">
            <a:extLst>
              <a:ext uri="{FF2B5EF4-FFF2-40B4-BE49-F238E27FC236}">
                <a16:creationId xmlns:a16="http://schemas.microsoft.com/office/drawing/2014/main" id="{19E91418-0F9C-4C39-98CC-74349B14220C}"/>
              </a:ext>
            </a:extLst>
          </p:cNvPr>
          <p:cNvSpPr/>
          <p:nvPr/>
        </p:nvSpPr>
        <p:spPr>
          <a:xfrm>
            <a:off x="2345634" y="2451650"/>
            <a:ext cx="386963" cy="75537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07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D8332EA4-F9E0-4D77-A925-BAFBEEA050E2}"/>
              </a:ext>
            </a:extLst>
          </p:cNvPr>
          <p:cNvSpPr txBox="1"/>
          <p:nvPr/>
        </p:nvSpPr>
        <p:spPr>
          <a:xfrm>
            <a:off x="980661" y="1537252"/>
            <a:ext cx="86869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hr-HR" sz="2000" b="1" dirty="0">
                <a:solidFill>
                  <a:schemeClr val="bg1"/>
                </a:solidFill>
              </a:rPr>
              <a:t>SPARTA, POSREDOVANJEM ALKIBIJADA, SKLAPA SAVEZ S PERZIJOM</a:t>
            </a:r>
          </a:p>
        </p:txBody>
      </p:sp>
      <p:sp>
        <p:nvSpPr>
          <p:cNvPr id="3" name="Strelica: prema dolje 2">
            <a:extLst>
              <a:ext uri="{FF2B5EF4-FFF2-40B4-BE49-F238E27FC236}">
                <a16:creationId xmlns:a16="http://schemas.microsoft.com/office/drawing/2014/main" id="{6E7AF901-562A-45AE-BF2C-6A8DDAF18818}"/>
              </a:ext>
            </a:extLst>
          </p:cNvPr>
          <p:cNvSpPr/>
          <p:nvPr/>
        </p:nvSpPr>
        <p:spPr>
          <a:xfrm>
            <a:off x="7818783" y="2080590"/>
            <a:ext cx="206336" cy="1348409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D0FE223F-E95E-4650-B83E-18E653207FFE}"/>
              </a:ext>
            </a:extLst>
          </p:cNvPr>
          <p:cNvSpPr txBox="1"/>
          <p:nvPr/>
        </p:nvSpPr>
        <p:spPr>
          <a:xfrm>
            <a:off x="5830958" y="3644351"/>
            <a:ext cx="4715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i="1" dirty="0">
                <a:solidFill>
                  <a:schemeClr val="accent3">
                    <a:lumMod val="50000"/>
                  </a:schemeClr>
                </a:solidFill>
              </a:rPr>
              <a:t>gradi se moćna spartanska mornarica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01888B20-74DD-47B0-AB16-007C29BD7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03" y="1937362"/>
            <a:ext cx="5746555" cy="395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238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>
            <a:extLst>
              <a:ext uri="{FF2B5EF4-FFF2-40B4-BE49-F238E27FC236}">
                <a16:creationId xmlns:a16="http://schemas.microsoft.com/office/drawing/2014/main" id="{4492812F-11A0-4572-84C9-C8E0B08F668D}"/>
              </a:ext>
            </a:extLst>
          </p:cNvPr>
          <p:cNvSpPr/>
          <p:nvPr/>
        </p:nvSpPr>
        <p:spPr>
          <a:xfrm>
            <a:off x="29972" y="723040"/>
            <a:ext cx="62780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>
                <a:solidFill>
                  <a:schemeClr val="bg1"/>
                </a:solidFill>
              </a:rPr>
              <a:t>Bitka kod </a:t>
            </a:r>
            <a:r>
              <a:rPr lang="hr-HR" b="1" dirty="0" err="1">
                <a:solidFill>
                  <a:schemeClr val="bg1"/>
                </a:solidFill>
              </a:rPr>
              <a:t>Egospotama</a:t>
            </a:r>
            <a:r>
              <a:rPr lang="hr-HR" b="1" dirty="0">
                <a:solidFill>
                  <a:schemeClr val="bg1"/>
                </a:solidFill>
              </a:rPr>
              <a:t> je bila posljednja velika bitka Peloponeskog rata.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>
                <a:solidFill>
                  <a:schemeClr val="bg1"/>
                </a:solidFill>
              </a:rPr>
              <a:t> Bitka se odigrala 405.g. pr.Kr.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>
                <a:solidFill>
                  <a:schemeClr val="bg1"/>
                </a:solidFill>
              </a:rPr>
              <a:t> U bitci spartanska mornarica pod </a:t>
            </a:r>
            <a:r>
              <a:rPr lang="hr-HR" b="1" dirty="0" err="1">
                <a:solidFill>
                  <a:schemeClr val="bg1"/>
                </a:solidFill>
              </a:rPr>
              <a:t>Lisandrovim</a:t>
            </a:r>
            <a:r>
              <a:rPr lang="hr-HR" b="1" dirty="0">
                <a:solidFill>
                  <a:schemeClr val="bg1"/>
                </a:solidFill>
              </a:rPr>
              <a:t> </a:t>
            </a:r>
            <a:r>
              <a:rPr lang="hr-HR" b="1" dirty="0" err="1">
                <a:solidFill>
                  <a:schemeClr val="bg1"/>
                </a:solidFill>
              </a:rPr>
              <a:t>vođstvom</a:t>
            </a:r>
            <a:r>
              <a:rPr lang="hr-HR" b="1" dirty="0">
                <a:solidFill>
                  <a:schemeClr val="bg1"/>
                </a:solidFill>
              </a:rPr>
              <a:t>  potpuno uništava atenske brodove.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>
                <a:solidFill>
                  <a:schemeClr val="bg1"/>
                </a:solidFill>
              </a:rPr>
              <a:t> Atena je time izgubila kontrolu nad morem, pa nije više mogla uvoziti žito.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dirty="0">
                <a:solidFill>
                  <a:schemeClr val="bg1"/>
                </a:solidFill>
              </a:rPr>
              <a:t> Time je faktički završen Peloponeski rat. 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C296A8F7-D3C4-4C35-85ED-7B7D3B643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1123623"/>
            <a:ext cx="5838092" cy="4840127"/>
          </a:xfrm>
          <a:prstGeom prst="rect">
            <a:avLst/>
          </a:prstGeom>
        </p:spPr>
      </p:pic>
      <p:cxnSp>
        <p:nvCxnSpPr>
          <p:cNvPr id="5" name="Ravni poveznik sa strelicom 4">
            <a:extLst>
              <a:ext uri="{FF2B5EF4-FFF2-40B4-BE49-F238E27FC236}">
                <a16:creationId xmlns:a16="http://schemas.microsoft.com/office/drawing/2014/main" id="{4D34FB26-80DF-4907-966D-A84BD8AAC243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4690741" y="3530624"/>
            <a:ext cx="3565363" cy="445028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niOkvir 6">
            <a:extLst>
              <a:ext uri="{FF2B5EF4-FFF2-40B4-BE49-F238E27FC236}">
                <a16:creationId xmlns:a16="http://schemas.microsoft.com/office/drawing/2014/main" id="{5D969D6F-2E44-40A2-9737-0E12DE9D8232}"/>
              </a:ext>
            </a:extLst>
          </p:cNvPr>
          <p:cNvSpPr txBox="1"/>
          <p:nvPr/>
        </p:nvSpPr>
        <p:spPr>
          <a:xfrm>
            <a:off x="2729948" y="3299791"/>
            <a:ext cx="1960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dirty="0" err="1">
                <a:solidFill>
                  <a:schemeClr val="bg1"/>
                </a:solidFill>
                <a:latin typeface="Algerian" panose="04020705040A02060702" pitchFamily="82" charset="0"/>
              </a:rPr>
              <a:t>egospotam</a:t>
            </a:r>
            <a:endParaRPr lang="hr-HR" sz="2400" dirty="0">
              <a:solidFill>
                <a:schemeClr val="bg1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580781"/>
      </p:ext>
    </p:extLst>
  </p:cSld>
  <p:clrMapOvr>
    <a:masterClrMapping/>
  </p:clrMapOvr>
</p:sld>
</file>

<file path=ppt/theme/theme1.xml><?xml version="1.0" encoding="utf-8"?>
<a:theme xmlns:a="http://schemas.openxmlformats.org/drawingml/2006/main" name="Isječak">
  <a:themeElements>
    <a:clrScheme name="Isječa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Isječa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sječa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49</TotalTime>
  <Words>524</Words>
  <Application>Microsoft Office PowerPoint</Application>
  <PresentationFormat>Široki zaslon</PresentationFormat>
  <Paragraphs>55</Paragraphs>
  <Slides>11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8" baseType="lpstr">
      <vt:lpstr>Algerian</vt:lpstr>
      <vt:lpstr>Arial</vt:lpstr>
      <vt:lpstr>Calibri</vt:lpstr>
      <vt:lpstr>Century Gothic</vt:lpstr>
      <vt:lpstr>Wingdings</vt:lpstr>
      <vt:lpstr>Wingdings 3</vt:lpstr>
      <vt:lpstr>Isječak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Alen Vukelić</dc:creator>
  <cp:lastModifiedBy>Alen Vukelić</cp:lastModifiedBy>
  <cp:revision>6</cp:revision>
  <dcterms:created xsi:type="dcterms:W3CDTF">2020-04-13T15:05:54Z</dcterms:created>
  <dcterms:modified xsi:type="dcterms:W3CDTF">2020-04-13T15:55:46Z</dcterms:modified>
</cp:coreProperties>
</file>