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9057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960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41594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8653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4331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2995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5094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0207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7854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115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7750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655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7680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14165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4017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442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351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580F6AE-30D4-4D97-93AC-B98B6047A73A}" type="datetimeFigureOut">
              <a:rPr lang="hr-HR" smtClean="0"/>
              <a:t>18.11.2020.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E30B618-9CB2-438F-93FA-7C39CA9382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5926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610A1A9C-2C8A-4148-87CE-D0D0455D0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62" y="1604962"/>
            <a:ext cx="6772275" cy="3648075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4127DF6A-2F1C-45A4-832E-D3D619A1B9D1}"/>
              </a:ext>
            </a:extLst>
          </p:cNvPr>
          <p:cNvSpPr txBox="1"/>
          <p:nvPr/>
        </p:nvSpPr>
        <p:spPr>
          <a:xfrm>
            <a:off x="4540806" y="914400"/>
            <a:ext cx="347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RAZVOJ ASIRSKE DRŽAVE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4A7245A-9A57-4DF2-85CE-1896FFAF1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862" y="287680"/>
            <a:ext cx="6772275" cy="627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D224E497-4F6E-4863-9844-ACBBC81F3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71" y="162437"/>
            <a:ext cx="9582150" cy="402907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2C80541-D290-45D7-A4AB-18D47BD37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71" y="69877"/>
            <a:ext cx="11973658" cy="66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3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EC3486C-95D1-4F16-AD91-7404FE59C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27" y="302493"/>
            <a:ext cx="5210175" cy="3314700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75727A0B-FCFE-46EC-A853-CC6600D37875}"/>
              </a:ext>
            </a:extLst>
          </p:cNvPr>
          <p:cNvSpPr txBox="1"/>
          <p:nvPr/>
        </p:nvSpPr>
        <p:spPr>
          <a:xfrm>
            <a:off x="5866228" y="548640"/>
            <a:ext cx="3443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- </a:t>
            </a:r>
            <a:r>
              <a:rPr lang="hr-HR" dirty="0" err="1"/>
              <a:t>Ištarina</a:t>
            </a:r>
            <a:r>
              <a:rPr lang="hr-HR" dirty="0"/>
              <a:t> vrata, ulaz u Babilon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8F3D182-74DF-4B77-9D2D-4D657FD9D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8" y="2265955"/>
            <a:ext cx="6244881" cy="4410447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F8BC7307-A469-4AF9-B035-39351F994CFB}"/>
              </a:ext>
            </a:extLst>
          </p:cNvPr>
          <p:cNvSpPr txBox="1"/>
          <p:nvPr/>
        </p:nvSpPr>
        <p:spPr>
          <a:xfrm>
            <a:off x="2769706" y="4996069"/>
            <a:ext cx="353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Kula babilonska </a:t>
            </a:r>
          </a:p>
        </p:txBody>
      </p:sp>
      <p:sp>
        <p:nvSpPr>
          <p:cNvPr id="6" name="Strelica: desno 5">
            <a:extLst>
              <a:ext uri="{FF2B5EF4-FFF2-40B4-BE49-F238E27FC236}">
                <a16:creationId xmlns:a16="http://schemas.microsoft.com/office/drawing/2014/main" id="{C1BDE34E-130E-4A83-BC74-D0834456A481}"/>
              </a:ext>
            </a:extLst>
          </p:cNvPr>
          <p:cNvSpPr/>
          <p:nvPr/>
        </p:nvSpPr>
        <p:spPr>
          <a:xfrm>
            <a:off x="4770781" y="5155095"/>
            <a:ext cx="753121" cy="6626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B3F5049-2E28-441D-8080-575242954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81" y="39757"/>
            <a:ext cx="11736292" cy="6739972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5E9F027A-8C61-4F99-9717-A0165CF5F23B}"/>
              </a:ext>
            </a:extLst>
          </p:cNvPr>
          <p:cNvSpPr txBox="1"/>
          <p:nvPr/>
        </p:nvSpPr>
        <p:spPr>
          <a:xfrm>
            <a:off x="715617" y="302493"/>
            <a:ext cx="621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Semiramidini viseći vrtovi – kompjuterska rekonstrukcija</a:t>
            </a:r>
          </a:p>
        </p:txBody>
      </p:sp>
    </p:spTree>
    <p:extLst>
      <p:ext uri="{BB962C8B-B14F-4D97-AF65-F5344CB8AC3E}">
        <p14:creationId xmlns:p14="http://schemas.microsoft.com/office/powerpoint/2010/main" val="292034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8B1CC4A-3E99-4DF0-AEE4-CD6ED7D3E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81" y="857250"/>
            <a:ext cx="6858000" cy="5143500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816EC827-C6F0-45F2-B9E1-D3364C2ED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652" y="609600"/>
            <a:ext cx="2381250" cy="2819400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F9AC7E38-D8A9-41CA-85F1-555835BE6CFE}"/>
              </a:ext>
            </a:extLst>
          </p:cNvPr>
          <p:cNvSpPr txBox="1"/>
          <p:nvPr/>
        </p:nvSpPr>
        <p:spPr>
          <a:xfrm>
            <a:off x="7779026" y="4023360"/>
            <a:ext cx="4451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/>
              <a:t>538. </a:t>
            </a:r>
            <a:r>
              <a:rPr lang="hr-HR" dirty="0" err="1"/>
              <a:t>g.pr.Kr</a:t>
            </a:r>
            <a:r>
              <a:rPr lang="hr-HR" dirty="0"/>
              <a:t>. Kir II., perzijski vladar</a:t>
            </a:r>
          </a:p>
          <a:p>
            <a:r>
              <a:rPr lang="hr-HR" dirty="0"/>
              <a:t>        osvojio Babilon</a:t>
            </a:r>
          </a:p>
        </p:txBody>
      </p:sp>
    </p:spTree>
    <p:extLst>
      <p:ext uri="{BB962C8B-B14F-4D97-AF65-F5344CB8AC3E}">
        <p14:creationId xmlns:p14="http://schemas.microsoft.com/office/powerpoint/2010/main" val="2541696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96889BD3-71E0-49EA-85FD-314A8A641F3D}"/>
              </a:ext>
            </a:extLst>
          </p:cNvPr>
          <p:cNvSpPr txBox="1"/>
          <p:nvPr/>
        </p:nvSpPr>
        <p:spPr>
          <a:xfrm>
            <a:off x="1391478" y="1338470"/>
            <a:ext cx="6011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2400" dirty="0"/>
              <a:t> 8. i 7. st. pr. Kr. – najveći uspon Asirije </a:t>
            </a:r>
          </a:p>
        </p:txBody>
      </p:sp>
      <p:sp>
        <p:nvSpPr>
          <p:cNvPr id="3" name="Strelica: zakrivljeno ulijevo 2">
            <a:extLst>
              <a:ext uri="{FF2B5EF4-FFF2-40B4-BE49-F238E27FC236}">
                <a16:creationId xmlns:a16="http://schemas.microsoft.com/office/drawing/2014/main" id="{59116B8A-2256-4F59-AD29-EC7768F9C067}"/>
              </a:ext>
            </a:extLst>
          </p:cNvPr>
          <p:cNvSpPr/>
          <p:nvPr/>
        </p:nvSpPr>
        <p:spPr>
          <a:xfrm>
            <a:off x="7421218" y="1510748"/>
            <a:ext cx="731520" cy="1216152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76705BF5-998F-4F15-AD4D-E9B475E735EA}"/>
              </a:ext>
            </a:extLst>
          </p:cNvPr>
          <p:cNvSpPr txBox="1"/>
          <p:nvPr/>
        </p:nvSpPr>
        <p:spPr>
          <a:xfrm>
            <a:off x="3737115" y="2398644"/>
            <a:ext cx="3903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TIGLAT PALASAR III. (746. – 727.)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D18327B-880A-45A9-B5F1-CB9A4C24C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412" y="2834236"/>
            <a:ext cx="5864709" cy="3928513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921C1ADF-F321-4A37-ADF9-283733C976DB}"/>
              </a:ext>
            </a:extLst>
          </p:cNvPr>
          <p:cNvSpPr txBox="1"/>
          <p:nvPr/>
        </p:nvSpPr>
        <p:spPr>
          <a:xfrm>
            <a:off x="8666922" y="3246783"/>
            <a:ext cx="32832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/>
              <a:t>zavladao cijelom</a:t>
            </a:r>
          </a:p>
          <a:p>
            <a:r>
              <a:rPr lang="hr-HR" dirty="0"/>
              <a:t>      Mezopotamijom, Sirijom,</a:t>
            </a:r>
          </a:p>
          <a:p>
            <a:r>
              <a:rPr lang="hr-HR" dirty="0"/>
              <a:t>        Palestinom i </a:t>
            </a:r>
            <a:r>
              <a:rPr lang="hr-HR" dirty="0" err="1"/>
              <a:t>Elamom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11032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24EAEF7-BA02-46B0-A03F-88FE32D58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82" y="569741"/>
            <a:ext cx="4095357" cy="5718517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A32C4C18-4328-4B07-92D5-3160BB0604E6}"/>
              </a:ext>
            </a:extLst>
          </p:cNvPr>
          <p:cNvSpPr txBox="1"/>
          <p:nvPr/>
        </p:nvSpPr>
        <p:spPr>
          <a:xfrm>
            <a:off x="5261317" y="1195754"/>
            <a:ext cx="6455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/>
              <a:t> </a:t>
            </a:r>
            <a:r>
              <a:rPr lang="hr-HR" sz="2400" dirty="0"/>
              <a:t>ASARHADON – zavladao Egiptom (671.)</a:t>
            </a:r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D148072-FB74-4758-BE19-1DC48225D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686" y="2023696"/>
            <a:ext cx="608647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86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FD2FF01B-71CF-46AA-B803-A0776DC25769}"/>
              </a:ext>
            </a:extLst>
          </p:cNvPr>
          <p:cNvSpPr txBox="1"/>
          <p:nvPr/>
        </p:nvSpPr>
        <p:spPr>
          <a:xfrm>
            <a:off x="1232452" y="1510748"/>
            <a:ext cx="59250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400" dirty="0"/>
              <a:t>pješadija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400" dirty="0"/>
              <a:t>odredi s velikim brončanim štitovima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400" dirty="0"/>
              <a:t>konjica i bojna kola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400" dirty="0"/>
              <a:t>„inženjerija”</a:t>
            </a:r>
          </a:p>
        </p:txBody>
      </p:sp>
      <p:sp>
        <p:nvSpPr>
          <p:cNvPr id="3" name="Desna vitičasta zagrada 2">
            <a:extLst>
              <a:ext uri="{FF2B5EF4-FFF2-40B4-BE49-F238E27FC236}">
                <a16:creationId xmlns:a16="http://schemas.microsoft.com/office/drawing/2014/main" id="{FC8D810C-3FB0-47AA-A266-44370B4B05E2}"/>
              </a:ext>
            </a:extLst>
          </p:cNvPr>
          <p:cNvSpPr/>
          <p:nvPr/>
        </p:nvSpPr>
        <p:spPr>
          <a:xfrm>
            <a:off x="7315200" y="1510748"/>
            <a:ext cx="768626" cy="156966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DE267BDB-CEC4-44DD-A9C8-553FFB9E1D23}"/>
              </a:ext>
            </a:extLst>
          </p:cNvPr>
          <p:cNvSpPr txBox="1"/>
          <p:nvPr/>
        </p:nvSpPr>
        <p:spPr>
          <a:xfrm>
            <a:off x="5638800" y="297511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293DEE55-0969-4E2F-9C80-C81B7DB45703}"/>
              </a:ext>
            </a:extLst>
          </p:cNvPr>
          <p:cNvSpPr txBox="1"/>
          <p:nvPr/>
        </p:nvSpPr>
        <p:spPr>
          <a:xfrm>
            <a:off x="8560904" y="2080591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rodovi asirske vojske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C9A3BF7-9E98-416A-942E-88CB12AAD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9037" y="2707170"/>
            <a:ext cx="2517913" cy="3615211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684F53F-32A9-4053-BCE2-80A0776EF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050" y="190528"/>
            <a:ext cx="9744498" cy="6465398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26A9FAC0-420B-4FB6-B68E-21AEBFED3B12}"/>
              </a:ext>
            </a:extLst>
          </p:cNvPr>
          <p:cNvSpPr txBox="1"/>
          <p:nvPr/>
        </p:nvSpPr>
        <p:spPr>
          <a:xfrm>
            <a:off x="5261113" y="225286"/>
            <a:ext cx="3074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>
                <a:solidFill>
                  <a:schemeClr val="bg1"/>
                </a:solidFill>
              </a:rPr>
              <a:t>asirske opsadne sprave</a:t>
            </a:r>
          </a:p>
        </p:txBody>
      </p:sp>
    </p:spTree>
    <p:extLst>
      <p:ext uri="{BB962C8B-B14F-4D97-AF65-F5344CB8AC3E}">
        <p14:creationId xmlns:p14="http://schemas.microsoft.com/office/powerpoint/2010/main" val="423161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722E3360-2846-44E1-937B-9FE694E1BC40}"/>
              </a:ext>
            </a:extLst>
          </p:cNvPr>
          <p:cNvSpPr txBox="1"/>
          <p:nvPr/>
        </p:nvSpPr>
        <p:spPr>
          <a:xfrm>
            <a:off x="980661" y="1258957"/>
            <a:ext cx="7476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2400" dirty="0"/>
              <a:t>Asirci – vrlo okrutni prema pokorenim narodima</a:t>
            </a:r>
          </a:p>
        </p:txBody>
      </p:sp>
      <p:sp>
        <p:nvSpPr>
          <p:cNvPr id="3" name="Strelica: prema dolje 2">
            <a:extLst>
              <a:ext uri="{FF2B5EF4-FFF2-40B4-BE49-F238E27FC236}">
                <a16:creationId xmlns:a16="http://schemas.microsoft.com/office/drawing/2014/main" id="{BA166421-E21C-4F81-AC12-B2FA08EC00A5}"/>
              </a:ext>
            </a:extLst>
          </p:cNvPr>
          <p:cNvSpPr/>
          <p:nvPr/>
        </p:nvSpPr>
        <p:spPr>
          <a:xfrm>
            <a:off x="6480311" y="1828800"/>
            <a:ext cx="397565" cy="980661"/>
          </a:xfrm>
          <a:prstGeom prst="down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B89F708-B144-47C3-9622-E21B446B7C5D}"/>
              </a:ext>
            </a:extLst>
          </p:cNvPr>
          <p:cNvSpPr txBox="1"/>
          <p:nvPr/>
        </p:nvSpPr>
        <p:spPr>
          <a:xfrm>
            <a:off x="6202016" y="2876158"/>
            <a:ext cx="1630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ustanci 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93EF952-E384-4AEF-9E7C-A781531B0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13" y="2911890"/>
            <a:ext cx="3351152" cy="3707570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DCFE18C1-99EC-404E-8BC4-1F061535F800}"/>
              </a:ext>
            </a:extLst>
          </p:cNvPr>
          <p:cNvSpPr txBox="1"/>
          <p:nvPr/>
        </p:nvSpPr>
        <p:spPr>
          <a:xfrm>
            <a:off x="4346713" y="4240696"/>
            <a:ext cx="7643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/>
              <a:t>SARGON II. – 721. </a:t>
            </a:r>
            <a:r>
              <a:rPr lang="hr-HR" dirty="0" err="1"/>
              <a:t>g.pr.Kr</a:t>
            </a:r>
            <a:r>
              <a:rPr lang="hr-HR" dirty="0"/>
              <a:t>. – pobuna Izraelaca – prvo preseljenje </a:t>
            </a:r>
          </a:p>
          <a:p>
            <a:r>
              <a:rPr lang="hr-HR" dirty="0"/>
              <a:t>                                                                                          Židova (robovi)</a:t>
            </a:r>
          </a:p>
        </p:txBody>
      </p:sp>
    </p:spTree>
    <p:extLst>
      <p:ext uri="{BB962C8B-B14F-4D97-AF65-F5344CB8AC3E}">
        <p14:creationId xmlns:p14="http://schemas.microsoft.com/office/powerpoint/2010/main" val="675238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4E7D6E4D-4B4F-4B2E-8F1E-1AD1AE878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77" y="431095"/>
            <a:ext cx="3993291" cy="5995809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B1969DA-F0B7-438E-8319-6FF9D6FDC0F3}"/>
              </a:ext>
            </a:extLst>
          </p:cNvPr>
          <p:cNvSpPr txBox="1"/>
          <p:nvPr/>
        </p:nvSpPr>
        <p:spPr>
          <a:xfrm>
            <a:off x="4642338" y="1308295"/>
            <a:ext cx="695094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400" dirty="0"/>
              <a:t>ASURBANIPAL (668. – 626.); posljednji veliki </a:t>
            </a:r>
          </a:p>
          <a:p>
            <a:r>
              <a:rPr lang="hr-HR" sz="2400" dirty="0"/>
              <a:t>                                                     vladar Asirije</a:t>
            </a:r>
          </a:p>
          <a:p>
            <a:endParaRPr lang="hr-HR" sz="2400" dirty="0"/>
          </a:p>
          <a:p>
            <a:r>
              <a:rPr lang="hr-HR" sz="2400" dirty="0"/>
              <a:t>                      - vrlo okrutan i obrazovan</a:t>
            </a:r>
          </a:p>
          <a:p>
            <a:r>
              <a:rPr lang="hr-HR" sz="2400" dirty="0"/>
              <a:t>                      - u </a:t>
            </a:r>
            <a:r>
              <a:rPr lang="hr-HR" sz="2400" dirty="0" err="1"/>
              <a:t>Ninivi</a:t>
            </a:r>
            <a:r>
              <a:rPr lang="hr-HR" sz="2400" dirty="0"/>
              <a:t> podigao prvu biblioteku</a:t>
            </a:r>
          </a:p>
          <a:p>
            <a:r>
              <a:rPr lang="hr-HR" sz="2400" dirty="0"/>
              <a:t>                                svijeta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9CF7669-4B13-4E25-9796-DD6CBA395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809" y="3830076"/>
            <a:ext cx="2247900" cy="150495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A664C3BE-3E0D-4255-BFD0-A7AC7BC7C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77" y="126549"/>
            <a:ext cx="11742046" cy="6604901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3C9F9348-38FD-4049-85C0-615BF033B30E}"/>
              </a:ext>
            </a:extLst>
          </p:cNvPr>
          <p:cNvSpPr txBox="1"/>
          <p:nvPr/>
        </p:nvSpPr>
        <p:spPr>
          <a:xfrm>
            <a:off x="1510748" y="543339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</a:rPr>
              <a:t>NINIVA</a:t>
            </a:r>
          </a:p>
        </p:txBody>
      </p:sp>
    </p:spTree>
    <p:extLst>
      <p:ext uri="{BB962C8B-B14F-4D97-AF65-F5344CB8AC3E}">
        <p14:creationId xmlns:p14="http://schemas.microsoft.com/office/powerpoint/2010/main" val="90758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>
            <a:extLst>
              <a:ext uri="{FF2B5EF4-FFF2-40B4-BE49-F238E27FC236}">
                <a16:creationId xmlns:a16="http://schemas.microsoft.com/office/drawing/2014/main" id="{E46173DA-3D89-4C4B-81C2-EE3101173961}"/>
              </a:ext>
            </a:extLst>
          </p:cNvPr>
          <p:cNvSpPr txBox="1"/>
          <p:nvPr/>
        </p:nvSpPr>
        <p:spPr>
          <a:xfrm>
            <a:off x="914400" y="1060174"/>
            <a:ext cx="10793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000" dirty="0"/>
              <a:t>Unutrašnji sukobi za vlast i česte pobune poraženih naroda koriste </a:t>
            </a:r>
            <a:r>
              <a:rPr lang="hr-HR" sz="2000" dirty="0" err="1"/>
              <a:t>Kaldejci</a:t>
            </a:r>
            <a:r>
              <a:rPr lang="hr-HR" sz="2000" dirty="0"/>
              <a:t> i </a:t>
            </a:r>
            <a:r>
              <a:rPr lang="hr-HR" sz="2000" dirty="0" err="1"/>
              <a:t>Medijci</a:t>
            </a:r>
            <a:endParaRPr lang="hr-HR" sz="2000" dirty="0"/>
          </a:p>
          <a:p>
            <a:r>
              <a:rPr lang="hr-HR" sz="2000" dirty="0"/>
              <a:t>         koji su 612. g. pr. Kr. Osvojili Asiriju i spalili </a:t>
            </a:r>
            <a:r>
              <a:rPr lang="hr-HR" sz="2000" dirty="0" err="1"/>
              <a:t>Ninivu</a:t>
            </a:r>
            <a:endParaRPr lang="hr-HR" sz="20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82CD13D-D8B1-4AE0-9624-2D1062B1F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5" y="2146438"/>
            <a:ext cx="7143750" cy="3333750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043F2738-2BC4-4B2D-855F-B00929569410}"/>
              </a:ext>
            </a:extLst>
          </p:cNvPr>
          <p:cNvSpPr txBox="1"/>
          <p:nvPr/>
        </p:nvSpPr>
        <p:spPr>
          <a:xfrm>
            <a:off x="5221357" y="5797826"/>
            <a:ext cx="2849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/>
              <a:t>Niniva</a:t>
            </a:r>
            <a:r>
              <a:rPr lang="hr-HR" dirty="0"/>
              <a:t> nekad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165DDBE4-17CD-4D70-853E-B3CE5A718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4" y="2085697"/>
            <a:ext cx="7143749" cy="358210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725D91B-AB8B-43A6-9E0C-C6547C679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07" y="124505"/>
            <a:ext cx="11545814" cy="6662472"/>
          </a:xfrm>
          <a:prstGeom prst="rect">
            <a:avLst/>
          </a:prstGeom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id="{9C5A61C1-BD81-4B02-A9CE-B50AC5F07510}"/>
              </a:ext>
            </a:extLst>
          </p:cNvPr>
          <p:cNvSpPr txBox="1"/>
          <p:nvPr/>
        </p:nvSpPr>
        <p:spPr>
          <a:xfrm>
            <a:off x="7845287" y="596348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err="1">
                <a:solidFill>
                  <a:schemeClr val="bg1"/>
                </a:solidFill>
              </a:rPr>
              <a:t>Niniva</a:t>
            </a:r>
            <a:r>
              <a:rPr lang="hr-HR" dirty="0">
                <a:solidFill>
                  <a:schemeClr val="bg1"/>
                </a:solidFill>
              </a:rPr>
              <a:t> danas</a:t>
            </a:r>
          </a:p>
        </p:txBody>
      </p:sp>
    </p:spTree>
    <p:extLst>
      <p:ext uri="{BB962C8B-B14F-4D97-AF65-F5344CB8AC3E}">
        <p14:creationId xmlns:p14="http://schemas.microsoft.com/office/powerpoint/2010/main" val="238209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6A0216CF-F547-480B-877B-6A1E79841A67}"/>
              </a:ext>
            </a:extLst>
          </p:cNvPr>
          <p:cNvSpPr txBox="1"/>
          <p:nvPr/>
        </p:nvSpPr>
        <p:spPr>
          <a:xfrm>
            <a:off x="185530" y="821635"/>
            <a:ext cx="12097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err="1"/>
              <a:t>Medijci</a:t>
            </a:r>
            <a:r>
              <a:rPr lang="hr-HR" dirty="0"/>
              <a:t> nakon osvajanja Asirije zadržali vlast u sjevernom dijelu Mezopotamije, a </a:t>
            </a:r>
            <a:r>
              <a:rPr lang="hr-HR" dirty="0" err="1"/>
              <a:t>Kaldejci</a:t>
            </a:r>
            <a:r>
              <a:rPr lang="hr-HR" dirty="0"/>
              <a:t> u južnom</a:t>
            </a:r>
          </a:p>
          <a:p>
            <a:r>
              <a:rPr lang="hr-HR" dirty="0"/>
              <a:t>           dijelu i tamo osnovali  NOVOBABILONSKO CARSTVO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CA9169C-92BF-4374-BBC7-004989128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341" y="1711280"/>
            <a:ext cx="3799233" cy="4460300"/>
          </a:xfrm>
          <a:prstGeom prst="rect">
            <a:avLst/>
          </a:prstGeom>
        </p:spPr>
      </p:pic>
      <p:sp>
        <p:nvSpPr>
          <p:cNvPr id="4" name="Strelica: zakrivljeno ulijevo 3">
            <a:extLst>
              <a:ext uri="{FF2B5EF4-FFF2-40B4-BE49-F238E27FC236}">
                <a16:creationId xmlns:a16="http://schemas.microsoft.com/office/drawing/2014/main" id="{CC386397-A041-40C3-9BE8-3289C2A88DE7}"/>
              </a:ext>
            </a:extLst>
          </p:cNvPr>
          <p:cNvSpPr/>
          <p:nvPr/>
        </p:nvSpPr>
        <p:spPr>
          <a:xfrm>
            <a:off x="6904385" y="1232453"/>
            <a:ext cx="731520" cy="2239618"/>
          </a:xfrm>
          <a:prstGeom prst="curvedLef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1AD8C080-FFF7-4772-A45B-AAE30B315958}"/>
              </a:ext>
            </a:extLst>
          </p:cNvPr>
          <p:cNvSpPr txBox="1"/>
          <p:nvPr/>
        </p:nvSpPr>
        <p:spPr>
          <a:xfrm>
            <a:off x="6546575" y="4121426"/>
            <a:ext cx="56784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hr-HR" sz="2400" dirty="0"/>
              <a:t>NABUKODONOZOR II. (605.-562.)</a:t>
            </a:r>
          </a:p>
          <a:p>
            <a:pPr marL="342900" indent="-342900">
              <a:buFontTx/>
              <a:buChar char="-"/>
            </a:pPr>
            <a:endParaRPr lang="hr-HR" sz="2400" dirty="0"/>
          </a:p>
          <a:p>
            <a:r>
              <a:rPr lang="hr-HR" sz="2400" dirty="0"/>
              <a:t>            - osvojio cijelu Mezopotamiju,</a:t>
            </a:r>
          </a:p>
          <a:p>
            <a:r>
              <a:rPr lang="hr-HR" sz="2400" dirty="0"/>
              <a:t>                Siriju, </a:t>
            </a:r>
            <a:r>
              <a:rPr lang="hr-HR" sz="2400" dirty="0" err="1"/>
              <a:t>Feniciju</a:t>
            </a:r>
            <a:r>
              <a:rPr lang="hr-HR" sz="2400" dirty="0"/>
              <a:t> i Palestinu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B26830D-6FEB-47EC-B9E6-0B541BE3A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30" y="0"/>
            <a:ext cx="11820940" cy="6858000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292D7EE4-8E29-4146-B215-1BE7DC878C8D}"/>
              </a:ext>
            </a:extLst>
          </p:cNvPr>
          <p:cNvSpPr txBox="1"/>
          <p:nvPr/>
        </p:nvSpPr>
        <p:spPr>
          <a:xfrm>
            <a:off x="583096" y="1842052"/>
            <a:ext cx="4112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</a:rPr>
              <a:t>period vladavine </a:t>
            </a:r>
            <a:r>
              <a:rPr lang="hr-HR" b="1" dirty="0" err="1">
                <a:solidFill>
                  <a:schemeClr val="bg1"/>
                </a:solidFill>
              </a:rPr>
              <a:t>Nabukodonosora</a:t>
            </a:r>
            <a:endParaRPr lang="hr-H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5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A541F11-891F-4F01-B913-F75246C46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29" y="196476"/>
            <a:ext cx="6619875" cy="5753100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512AF436-923E-493C-BD04-20739999AFB0}"/>
              </a:ext>
            </a:extLst>
          </p:cNvPr>
          <p:cNvSpPr txBox="1"/>
          <p:nvPr/>
        </p:nvSpPr>
        <p:spPr>
          <a:xfrm>
            <a:off x="7061980" y="984738"/>
            <a:ext cx="5094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/>
              <a:t>587.g.pr.Kr. </a:t>
            </a:r>
            <a:r>
              <a:rPr lang="hr-HR" dirty="0" err="1"/>
              <a:t>Nabukodonosor</a:t>
            </a:r>
            <a:r>
              <a:rPr lang="hr-HR" dirty="0"/>
              <a:t> osvojio </a:t>
            </a:r>
          </a:p>
          <a:p>
            <a:r>
              <a:rPr lang="hr-HR" dirty="0"/>
              <a:t>        Jeruzalem , zapalio Jahvin hram i </a:t>
            </a:r>
          </a:p>
          <a:p>
            <a:r>
              <a:rPr lang="hr-HR" dirty="0"/>
              <a:t>           Židove odveo u Babilon kao robove</a:t>
            </a:r>
          </a:p>
        </p:txBody>
      </p:sp>
      <p:sp>
        <p:nvSpPr>
          <p:cNvPr id="4" name="Strelica: prema dolje 3">
            <a:extLst>
              <a:ext uri="{FF2B5EF4-FFF2-40B4-BE49-F238E27FC236}">
                <a16:creationId xmlns:a16="http://schemas.microsoft.com/office/drawing/2014/main" id="{F5C6CB82-6F96-4C85-B229-71ACBFDC708A}"/>
              </a:ext>
            </a:extLst>
          </p:cNvPr>
          <p:cNvSpPr/>
          <p:nvPr/>
        </p:nvSpPr>
        <p:spPr>
          <a:xfrm>
            <a:off x="9554816" y="2166425"/>
            <a:ext cx="256695" cy="978408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226137EA-5C52-47CF-99F9-AB61BDE80654}"/>
              </a:ext>
            </a:extLst>
          </p:cNvPr>
          <p:cNvSpPr txBox="1"/>
          <p:nvPr/>
        </p:nvSpPr>
        <p:spPr>
          <a:xfrm>
            <a:off x="8004313" y="3429000"/>
            <a:ext cx="3304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„BABILONSKO SUŽANJSTVO”</a:t>
            </a:r>
          </a:p>
        </p:txBody>
      </p:sp>
    </p:spTree>
    <p:extLst>
      <p:ext uri="{BB962C8B-B14F-4D97-AF65-F5344CB8AC3E}">
        <p14:creationId xmlns:p14="http://schemas.microsoft.com/office/powerpoint/2010/main" val="2002088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reža">
  <a:themeElements>
    <a:clrScheme name="Mreža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rež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rež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Mreža</Template>
  <TotalTime>209</TotalTime>
  <Words>263</Words>
  <Application>Microsoft Office PowerPoint</Application>
  <PresentationFormat>Široki zaslon</PresentationFormat>
  <Paragraphs>44</Paragraphs>
  <Slides>12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</vt:lpstr>
      <vt:lpstr>Mreža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Alen Vukelić</dc:creator>
  <cp:lastModifiedBy>Alen Vukelić</cp:lastModifiedBy>
  <cp:revision>8</cp:revision>
  <dcterms:created xsi:type="dcterms:W3CDTF">2020-11-18T16:48:14Z</dcterms:created>
  <dcterms:modified xsi:type="dcterms:W3CDTF">2020-11-18T20:26:43Z</dcterms:modified>
</cp:coreProperties>
</file>