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4"/>
  </p:sldMasterIdLst>
  <p:notesMasterIdLst>
    <p:notesMasterId r:id="rId13"/>
  </p:notesMasterIdLst>
  <p:handoutMasterIdLst>
    <p:handoutMasterId r:id="rId14"/>
  </p:handoutMasterIdLst>
  <p:sldIdLst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599" autoAdjust="0"/>
  </p:normalViewPr>
  <p:slideViewPr>
    <p:cSldViewPr>
      <p:cViewPr varScale="1">
        <p:scale>
          <a:sx n="72" d="100"/>
          <a:sy n="72" d="100"/>
        </p:scale>
        <p:origin x="660" y="54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6E22E-288A-414B-A8DE-E4DBD03D5FC0}" type="datetimeFigureOut">
              <a:rPr lang="en-US"/>
              <a:t>9/14/2021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14579-D02A-4B51-B5DF-8EC449F77AC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812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9AE7E-E0F9-4C51-AD9A-F4C3A6E23BBF}" type="datetimeFigureOut">
              <a:rPr lang="en-US"/>
              <a:t>9/14/2021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74690-7256-4BB9-AC0F-97AEAE8CDEC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426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6792" y="1905003"/>
            <a:ext cx="9435241" cy="1625599"/>
          </a:xfrm>
        </p:spPr>
        <p:txBody>
          <a:bodyPr>
            <a:normAutofit/>
          </a:bodyPr>
          <a:lstStyle>
            <a:lvl1pPr algn="ctr">
              <a:lnSpc>
                <a:spcPct val="90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2103" y="3657123"/>
            <a:ext cx="9429931" cy="99107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E36636D-D922-432D-A958-524484B5923D}" type="datetimeFigureOut">
              <a:rPr lang="en-US"/>
              <a:pPr/>
              <a:t>9/14/2021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1218882" y="1600200"/>
            <a:ext cx="9739746" cy="73152"/>
            <a:chOff x="914400" y="1200150"/>
            <a:chExt cx="7306712" cy="54864"/>
          </a:xfrm>
        </p:grpSpPr>
        <p:sp>
          <p:nvSpPr>
            <p:cNvPr id="8" name="Oval 7"/>
            <p:cNvSpPr/>
            <p:nvPr/>
          </p:nvSpPr>
          <p:spPr>
            <a:xfrm>
              <a:off x="8166248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Oval 8"/>
            <p:cNvSpPr/>
            <p:nvPr/>
          </p:nvSpPr>
          <p:spPr>
            <a:xfrm>
              <a:off x="914400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036847" y="12076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1" name="Straight Connector 10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12"/>
          <p:cNvGrpSpPr/>
          <p:nvPr/>
        </p:nvGrpSpPr>
        <p:grpSpPr>
          <a:xfrm>
            <a:off x="1218882" y="4851400"/>
            <a:ext cx="9739746" cy="73152"/>
            <a:chOff x="914400" y="3638550"/>
            <a:chExt cx="7306712" cy="54864"/>
          </a:xfrm>
        </p:grpSpPr>
        <p:sp>
          <p:nvSpPr>
            <p:cNvPr id="14" name="Oval 13"/>
            <p:cNvSpPr/>
            <p:nvPr/>
          </p:nvSpPr>
          <p:spPr>
            <a:xfrm>
              <a:off x="8166248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5" name="Oval 14"/>
            <p:cNvSpPr/>
            <p:nvPr/>
          </p:nvSpPr>
          <p:spPr>
            <a:xfrm>
              <a:off x="914400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036847" y="36460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43764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9/14/2021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322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34563" y="434975"/>
            <a:ext cx="1168400" cy="56610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613" y="434975"/>
            <a:ext cx="8413750" cy="5661025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9/14/2021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570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9/14/2021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906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030" y="990599"/>
            <a:ext cx="9344765" cy="2235203"/>
          </a:xfrm>
        </p:spPr>
        <p:txBody>
          <a:bodyPr anchor="b">
            <a:normAutofit/>
          </a:bodyPr>
          <a:lstStyle>
            <a:lvl1pPr algn="ctr">
              <a:lnSpc>
                <a:spcPct val="90000"/>
              </a:lnSpc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2030" y="3733800"/>
            <a:ext cx="9344765" cy="1219200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9/14/2021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  <p:grpSp>
        <p:nvGrpSpPr>
          <p:cNvPr id="13" name="Group 12"/>
          <p:cNvGrpSpPr/>
          <p:nvPr/>
        </p:nvGrpSpPr>
        <p:grpSpPr>
          <a:xfrm>
            <a:off x="3273781" y="3475736"/>
            <a:ext cx="5641265" cy="54864"/>
            <a:chOff x="2455975" y="2588441"/>
            <a:chExt cx="4232051" cy="41148"/>
          </a:xfrm>
        </p:grpSpPr>
        <p:sp>
          <p:nvSpPr>
            <p:cNvPr id="14" name="Oval 13"/>
            <p:cNvSpPr/>
            <p:nvPr/>
          </p:nvSpPr>
          <p:spPr>
            <a:xfrm>
              <a:off x="6642306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455975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563229" y="2594391"/>
              <a:ext cx="4023360" cy="29249"/>
              <a:chOff x="2550323" y="3458731"/>
              <a:chExt cx="4023360" cy="38998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2550323" y="3458731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2550323" y="3497729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55262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8883" y="1803400"/>
            <a:ext cx="4773956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803400"/>
            <a:ext cx="4773956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9/14/2021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077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2945" y="1803400"/>
            <a:ext cx="4769806" cy="711200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883" y="2514600"/>
            <a:ext cx="4773956" cy="35560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0049" y="1803400"/>
            <a:ext cx="4769806" cy="711200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5986" y="2514600"/>
            <a:ext cx="4773956" cy="35560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9/14/2021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258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9/14/2021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593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9/14/2021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28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8883" y="1803400"/>
            <a:ext cx="6602281" cy="4267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5883" y="1803400"/>
            <a:ext cx="2844060" cy="4267201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9/14/2021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864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1218883" y="1803400"/>
            <a:ext cx="6602280" cy="426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338739" y="1925320"/>
            <a:ext cx="6362567" cy="4023360"/>
          </a:xfrm>
          <a:solidFill>
            <a:schemeClr val="bg2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5883" y="1803401"/>
            <a:ext cx="2844060" cy="41656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9/14/2021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505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2400"/>
          </a:p>
        </p:txBody>
      </p:sp>
      <p:sp>
        <p:nvSpPr>
          <p:cNvPr id="8" name="Rounded Rectangle 7"/>
          <p:cNvSpPr/>
          <p:nvPr/>
        </p:nvSpPr>
        <p:spPr>
          <a:xfrm>
            <a:off x="304721" y="301752"/>
            <a:ext cx="11579384" cy="6254496"/>
          </a:xfrm>
          <a:prstGeom prst="roundRect">
            <a:avLst>
              <a:gd name="adj" fmla="val 2341"/>
            </a:avLst>
          </a:prstGeom>
          <a:solidFill>
            <a:srgbClr val="FFFFFF"/>
          </a:solidFill>
          <a:ln>
            <a:noFill/>
          </a:ln>
          <a:effectLst>
            <a:innerShdw blurRad="508000">
              <a:srgbClr val="FFD14B">
                <a:alpha val="69804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431800"/>
            <a:ext cx="9751060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1803400"/>
            <a:ext cx="975106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8882" y="6172200"/>
            <a:ext cx="741487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6898" y="6172200"/>
            <a:ext cx="1218883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8E36636D-D922-432D-A958-524484B5923D}" type="datetimeFigureOut">
              <a:rPr lang="en-US"/>
              <a:pPr/>
              <a:t>9/14/2021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58928" y="6172200"/>
            <a:ext cx="711015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722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039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14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53896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55648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5915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6090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3892" y="2420888"/>
            <a:ext cx="9435241" cy="1625599"/>
          </a:xfrm>
        </p:spPr>
        <p:txBody>
          <a:bodyPr>
            <a:normAutofit fontScale="90000"/>
          </a:bodyPr>
          <a:lstStyle/>
          <a:p>
            <a:r>
              <a:rPr lang="hr-HR" sz="6000" dirty="0"/>
              <a:t>Engleski građanski rat </a:t>
            </a:r>
            <a:br>
              <a:rPr lang="hr-HR" sz="6000" dirty="0"/>
            </a:br>
            <a:r>
              <a:rPr lang="hr-HR" sz="6000" dirty="0"/>
              <a:t>1642. – 1649.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22604" y="6381328"/>
            <a:ext cx="4573606" cy="347941"/>
          </a:xfrm>
        </p:spPr>
        <p:txBody>
          <a:bodyPr>
            <a:normAutofit lnSpcReduction="10000"/>
          </a:bodyPr>
          <a:lstStyle/>
          <a:p>
            <a:endParaRPr lang="en-US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B671B8D1-9F5D-4451-9CF6-D82522669CA5}"/>
              </a:ext>
            </a:extLst>
          </p:cNvPr>
          <p:cNvSpPr txBox="1"/>
          <p:nvPr/>
        </p:nvSpPr>
        <p:spPr>
          <a:xfrm>
            <a:off x="1557908" y="5301208"/>
            <a:ext cx="2313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i="1" dirty="0"/>
              <a:t>Srednja škola Petrinja</a:t>
            </a:r>
          </a:p>
          <a:p>
            <a:r>
              <a:rPr lang="hr-HR" dirty="0"/>
              <a:t>Alen Vukelić, prof.</a:t>
            </a:r>
          </a:p>
        </p:txBody>
      </p:sp>
    </p:spTree>
    <p:extLst>
      <p:ext uri="{BB962C8B-B14F-4D97-AF65-F5344CB8AC3E}">
        <p14:creationId xmlns:p14="http://schemas.microsoft.com/office/powerpoint/2010/main" val="270754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96" y="404664"/>
            <a:ext cx="2871762" cy="41991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6146" y="4764661"/>
            <a:ext cx="3299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Elizabeta I. Tudor</a:t>
            </a:r>
          </a:p>
          <a:p>
            <a:pPr algn="ctr"/>
            <a:r>
              <a:rPr lang="hr-HR" sz="2400" dirty="0"/>
              <a:t> (1558. – 1603.)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0472" y="1005011"/>
            <a:ext cx="2941340" cy="4254142"/>
          </a:xfrm>
          <a:prstGeom prst="rect">
            <a:avLst/>
          </a:prstGeom>
        </p:spPr>
      </p:pic>
      <p:sp>
        <p:nvSpPr>
          <p:cNvPr id="6" name="Bent Arrow 5"/>
          <p:cNvSpPr/>
          <p:nvPr/>
        </p:nvSpPr>
        <p:spPr>
          <a:xfrm rot="5400000">
            <a:off x="4750027" y="-728757"/>
            <a:ext cx="498996" cy="276584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50472" y="5590593"/>
            <a:ext cx="2913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James I. Stuart </a:t>
            </a:r>
          </a:p>
          <a:p>
            <a:pPr algn="ctr"/>
            <a:r>
              <a:rPr lang="hr-HR" sz="2400" dirty="0"/>
              <a:t>(1603. – 1625.)</a:t>
            </a:r>
          </a:p>
        </p:txBody>
      </p:sp>
      <p:sp>
        <p:nvSpPr>
          <p:cNvPr id="9" name="Bent-Up Arrow 8"/>
          <p:cNvSpPr/>
          <p:nvPr/>
        </p:nvSpPr>
        <p:spPr>
          <a:xfrm>
            <a:off x="7102524" y="5589240"/>
            <a:ext cx="3744416" cy="601558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6266" y="1612863"/>
            <a:ext cx="3073524" cy="37906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84561" y="539133"/>
            <a:ext cx="3156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Charles I. Stuart </a:t>
            </a:r>
          </a:p>
          <a:p>
            <a:pPr algn="ctr"/>
            <a:r>
              <a:rPr lang="hr-HR" sz="2400" dirty="0"/>
              <a:t>(1625. – 1649.)</a:t>
            </a:r>
          </a:p>
        </p:txBody>
      </p:sp>
    </p:spTree>
    <p:extLst>
      <p:ext uri="{BB962C8B-B14F-4D97-AF65-F5344CB8AC3E}">
        <p14:creationId xmlns:p14="http://schemas.microsoft.com/office/powerpoint/2010/main" val="285295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/>
      <p:bldP spid="9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72" y="404664"/>
            <a:ext cx="2232248" cy="5297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2764" y="391468"/>
            <a:ext cx="2537908" cy="5098355"/>
          </a:xfrm>
          <a:prstGeom prst="rect">
            <a:avLst/>
          </a:prstGeom>
        </p:spPr>
      </p:pic>
      <p:sp>
        <p:nvSpPr>
          <p:cNvPr id="6" name="Left-Right Arrow 5"/>
          <p:cNvSpPr/>
          <p:nvPr/>
        </p:nvSpPr>
        <p:spPr>
          <a:xfrm>
            <a:off x="2926060" y="548680"/>
            <a:ext cx="5976664" cy="36004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128009"/>
              </p:ext>
            </p:extLst>
          </p:nvPr>
        </p:nvGraphicFramePr>
        <p:xfrm>
          <a:off x="2818048" y="1772816"/>
          <a:ext cx="6192688" cy="18953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4">
                  <a:extLst>
                    <a:ext uri="{9D8B030D-6E8A-4147-A177-3AD203B41FA5}">
                      <a16:colId xmlns:a16="http://schemas.microsoft.com/office/drawing/2014/main" val="4083982804"/>
                    </a:ext>
                  </a:extLst>
                </a:gridCol>
                <a:gridCol w="3096344">
                  <a:extLst>
                    <a:ext uri="{9D8B030D-6E8A-4147-A177-3AD203B41FA5}">
                      <a16:colId xmlns:a16="http://schemas.microsoft.com/office/drawing/2014/main" val="4246542623"/>
                    </a:ext>
                  </a:extLst>
                </a:gridCol>
              </a:tblGrid>
              <a:tr h="541515"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Cavaliersi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dirty="0"/>
                        <a:t>Roundheadsi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694577"/>
                  </a:ext>
                </a:extLst>
              </a:tr>
              <a:tr h="1353786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hr-HR" dirty="0"/>
                        <a:t>stranka rojalista – podržavali kralja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hr-HR" dirty="0"/>
                        <a:t>zemljoposjednici i irski katolici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hr-HR" dirty="0"/>
                        <a:t>podržavali Parlament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hr-HR" dirty="0"/>
                        <a:t>Protestanti (Puritanci), građani, poslovnjaci, Škoti...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999991"/>
                  </a:ext>
                </a:extLst>
              </a:tr>
            </a:tbl>
          </a:graphicData>
        </a:graphic>
      </p:graphicFrame>
      <p:sp>
        <p:nvSpPr>
          <p:cNvPr id="9" name="Left-Right Arrow 8"/>
          <p:cNvSpPr/>
          <p:nvPr/>
        </p:nvSpPr>
        <p:spPr>
          <a:xfrm>
            <a:off x="2926060" y="4532213"/>
            <a:ext cx="5976664" cy="36004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0366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20" y="476672"/>
            <a:ext cx="3707283" cy="45198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035285" y="4996510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Oliver Cromwell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568" y="980728"/>
            <a:ext cx="6701037" cy="484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2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201" y="640780"/>
            <a:ext cx="5483307" cy="25229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812" y="3433600"/>
            <a:ext cx="4669110" cy="3330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420" y="-153545"/>
            <a:ext cx="4968552" cy="698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04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56" y="-171400"/>
            <a:ext cx="5112568" cy="7200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596" y="16024"/>
            <a:ext cx="4438229" cy="28709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6380" y="2807231"/>
            <a:ext cx="5145319" cy="405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02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2644" y="2492896"/>
            <a:ext cx="3424014" cy="4124381"/>
          </a:xfrm>
          <a:prstGeom prst="rect">
            <a:avLst/>
          </a:prstGeom>
        </p:spPr>
      </p:pic>
      <p:sp>
        <p:nvSpPr>
          <p:cNvPr id="4" name="&quot;No&quot; Symbol 3"/>
          <p:cNvSpPr/>
          <p:nvPr/>
        </p:nvSpPr>
        <p:spPr>
          <a:xfrm>
            <a:off x="7878427" y="2501404"/>
            <a:ext cx="4032448" cy="4032448"/>
          </a:xfrm>
          <a:prstGeom prst="noSmoking">
            <a:avLst>
              <a:gd name="adj" fmla="val 835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81" y="239688"/>
            <a:ext cx="7641137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0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892" y="764704"/>
            <a:ext cx="4007785" cy="50405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22404" y="764704"/>
            <a:ext cx="4752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Oliver Cromwell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diktatura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puritanske norme ponašanja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vanjskopolitički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Navigacijski akt</a:t>
            </a:r>
          </a:p>
        </p:txBody>
      </p:sp>
    </p:spTree>
    <p:extLst>
      <p:ext uri="{BB962C8B-B14F-4D97-AF65-F5344CB8AC3E}">
        <p14:creationId xmlns:p14="http://schemas.microsoft.com/office/powerpoint/2010/main" val="11898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oks Classic 16x9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50000"/>
              </a:schemeClr>
            </a:gs>
            <a:gs pos="6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/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01059.potx" id="{C5FD5170-17AC-4815-968A-FDC1AAB6E99D}" vid="{74C691A5-1550-4555-B870-169F3443F41D}"/>
    </a:ext>
  </a:extLst>
</a:theme>
</file>

<file path=ppt/theme/theme2.xml><?xml version="1.0" encoding="utf-8"?>
<a:theme xmlns:a="http://schemas.openxmlformats.org/drawingml/2006/main" name="Office Them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1360476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TP102801058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706496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3ED4759-CFDD-43F0-817C-11D919719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ED80E12-3BE9-4746-820E-FFB249F467F2}">
  <ds:schemaRefs>
    <ds:schemaRef ds:uri="http://purl.org/dc/terms/"/>
    <ds:schemaRef ds:uri="http://purl.org/dc/elements/1.1/"/>
    <ds:schemaRef ds:uri="4873beb7-5857-4685-be1f-d57550cc96cc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www.w3.org/XML/1998/namespace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8D003AC8-209A-4321-A17C-1B7A206433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Classic book education presentation (widescreen)</Template>
  <TotalTime>178</TotalTime>
  <Words>83</Words>
  <Application>Microsoft Office PowerPoint</Application>
  <PresentationFormat>Prilagođeno</PresentationFormat>
  <Paragraphs>21</Paragraphs>
  <Slides>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2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8</vt:i4>
      </vt:variant>
    </vt:vector>
  </HeadingPairs>
  <TitlesOfParts>
    <vt:vector size="11" baseType="lpstr">
      <vt:lpstr>Arial</vt:lpstr>
      <vt:lpstr>Constantia</vt:lpstr>
      <vt:lpstr>Books Classic 16x9</vt:lpstr>
      <vt:lpstr>Engleski građanski rat  1642. – 1649.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Engleski građanski rat  1642. – 1649.</dc:title>
  <dc:creator>Windows User</dc:creator>
  <cp:lastModifiedBy>Dell</cp:lastModifiedBy>
  <cp:revision>24</cp:revision>
  <dcterms:created xsi:type="dcterms:W3CDTF">2019-06-03T18:17:00Z</dcterms:created>
  <dcterms:modified xsi:type="dcterms:W3CDTF">2021-09-14T11:56:05Z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