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0" r:id="rId3"/>
    <p:sldId id="257" r:id="rId4"/>
    <p:sldId id="258" r:id="rId5"/>
    <p:sldId id="259" r:id="rId6"/>
    <p:sldId id="273" r:id="rId7"/>
    <p:sldId id="261" r:id="rId8"/>
    <p:sldId id="262" r:id="rId9"/>
    <p:sldId id="264" r:id="rId10"/>
    <p:sldId id="274" r:id="rId11"/>
    <p:sldId id="265" r:id="rId12"/>
    <p:sldId id="266" r:id="rId13"/>
    <p:sldId id="272" r:id="rId14"/>
    <p:sldId id="267" r:id="rId15"/>
    <p:sldId id="268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/>
              <a:t>Kliknite da biste uredili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4ABE0-EE25-472B-B273-F1EB9D3B769C}" type="datetimeFigureOut">
              <a:rPr lang="hr-HR" smtClean="0"/>
              <a:t>27.10.2021.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7A815-6694-429A-9FA1-204682BC48B1}" type="slidenum">
              <a:rPr lang="hr-HR" smtClean="0"/>
              <a:t>‹#›</a:t>
            </a:fld>
            <a:endParaRPr lang="hr-HR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87026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ska 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4ABE0-EE25-472B-B273-F1EB9D3B769C}" type="datetimeFigureOut">
              <a:rPr lang="hr-HR" smtClean="0"/>
              <a:t>27.10.2021.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7A815-6694-429A-9FA1-204682BC48B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1962658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 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4ABE0-EE25-472B-B273-F1EB9D3B769C}" type="datetimeFigureOut">
              <a:rPr lang="hr-HR" smtClean="0"/>
              <a:t>27.10.2021.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7A815-6694-429A-9FA1-204682BC48B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718011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4ABE0-EE25-472B-B273-F1EB9D3B769C}" type="datetimeFigureOut">
              <a:rPr lang="hr-HR" smtClean="0"/>
              <a:t>27.10.2021.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7A815-6694-429A-9FA1-204682BC48B1}" type="slidenum">
              <a:rPr lang="hr-HR" smtClean="0"/>
              <a:t>‹#›</a:t>
            </a:fld>
            <a:endParaRPr lang="hr-HR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087703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4ABE0-EE25-472B-B273-F1EB9D3B769C}" type="datetimeFigureOut">
              <a:rPr lang="hr-HR" smtClean="0"/>
              <a:t>27.10.2021.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7A815-6694-429A-9FA1-204682BC48B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1492671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 cita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hr-HR"/>
              <a:t>Kliknite da biste uredili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4ABE0-EE25-472B-B273-F1EB9D3B769C}" type="datetimeFigureOut">
              <a:rPr lang="hr-HR" smtClean="0"/>
              <a:t>27.10.2021.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7A815-6694-429A-9FA1-204682BC48B1}" type="slidenum">
              <a:rPr lang="hr-HR" smtClean="0"/>
              <a:t>‹#›</a:t>
            </a:fld>
            <a:endParaRPr lang="hr-HR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458844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ili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hr-HR"/>
              <a:t>Kliknite da biste uredili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4ABE0-EE25-472B-B273-F1EB9D3B769C}" type="datetimeFigureOut">
              <a:rPr lang="hr-HR" smtClean="0"/>
              <a:t>27.10.2021.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7A815-6694-429A-9FA1-204682BC48B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2069858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4ABE0-EE25-472B-B273-F1EB9D3B769C}" type="datetimeFigureOut">
              <a:rPr lang="hr-HR" smtClean="0"/>
              <a:t>27.10.2021.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7A815-6694-429A-9FA1-204682BC48B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2638601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4ABE0-EE25-472B-B273-F1EB9D3B769C}" type="datetimeFigureOut">
              <a:rPr lang="hr-HR" smtClean="0"/>
              <a:t>27.10.2021.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7A815-6694-429A-9FA1-204682BC48B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1611587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4ABE0-EE25-472B-B273-F1EB9D3B769C}" type="datetimeFigureOut">
              <a:rPr lang="hr-HR" smtClean="0"/>
              <a:t>27.10.2021.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7A815-6694-429A-9FA1-204682BC48B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3237016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4ABE0-EE25-472B-B273-F1EB9D3B769C}" type="datetimeFigureOut">
              <a:rPr lang="hr-HR" smtClean="0"/>
              <a:t>27.10.2021.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7A815-6694-429A-9FA1-204682BC48B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2047367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4ABE0-EE25-472B-B273-F1EB9D3B769C}" type="datetimeFigureOut">
              <a:rPr lang="hr-HR" smtClean="0"/>
              <a:t>27.10.2021.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7A815-6694-429A-9FA1-204682BC48B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5040191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4ABE0-EE25-472B-B273-F1EB9D3B769C}" type="datetimeFigureOut">
              <a:rPr lang="hr-HR" smtClean="0"/>
              <a:t>27.10.2021.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7A815-6694-429A-9FA1-204682BC48B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7183284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4ABE0-EE25-472B-B273-F1EB9D3B769C}" type="datetimeFigureOut">
              <a:rPr lang="hr-HR" smtClean="0"/>
              <a:t>27.10.2021.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7A815-6694-429A-9FA1-204682BC48B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658835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4ABE0-EE25-472B-B273-F1EB9D3B769C}" type="datetimeFigureOut">
              <a:rPr lang="hr-HR" smtClean="0"/>
              <a:t>27.10.2021.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7A815-6694-429A-9FA1-204682BC48B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321079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4ABE0-EE25-472B-B273-F1EB9D3B769C}" type="datetimeFigureOut">
              <a:rPr lang="hr-HR" smtClean="0"/>
              <a:t>27.10.2021.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7A815-6694-429A-9FA1-204682BC48B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1410707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4ABE0-EE25-472B-B273-F1EB9D3B769C}" type="datetimeFigureOut">
              <a:rPr lang="hr-HR" smtClean="0"/>
              <a:t>27.10.2021.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7A815-6694-429A-9FA1-204682BC48B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9195782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4D84ABE0-EE25-472B-B273-F1EB9D3B769C}" type="datetimeFigureOut">
              <a:rPr lang="hr-HR" smtClean="0"/>
              <a:t>27.10.2021.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5E67A815-6694-429A-9FA1-204682BC48B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55821125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niOkvir 3">
            <a:extLst>
              <a:ext uri="{FF2B5EF4-FFF2-40B4-BE49-F238E27FC236}">
                <a16:creationId xmlns:a16="http://schemas.microsoft.com/office/drawing/2014/main" id="{A9F7FDF4-F981-4845-BD51-45775D64910A}"/>
              </a:ext>
            </a:extLst>
          </p:cNvPr>
          <p:cNvSpPr txBox="1"/>
          <p:nvPr/>
        </p:nvSpPr>
        <p:spPr>
          <a:xfrm>
            <a:off x="821635" y="1417982"/>
            <a:ext cx="1145951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400" dirty="0">
                <a:solidFill>
                  <a:schemeClr val="bg1">
                    <a:lumMod val="95000"/>
                    <a:lumOff val="5000"/>
                  </a:schemeClr>
                </a:solidFill>
                <a:latin typeface="Algerian" panose="04020705040A02060702" pitchFamily="82" charset="0"/>
              </a:rPr>
              <a:t>FRANCUSKA REVOLUCIJA DO DONOŠENJA </a:t>
            </a:r>
          </a:p>
          <a:p>
            <a:r>
              <a:rPr lang="hr-HR" sz="4400" dirty="0">
                <a:solidFill>
                  <a:schemeClr val="bg1">
                    <a:lumMod val="95000"/>
                    <a:lumOff val="5000"/>
                  </a:schemeClr>
                </a:solidFill>
                <a:latin typeface="Algerian" panose="04020705040A02060702" pitchFamily="82" charset="0"/>
              </a:rPr>
              <a:t>                      USTAVA 1791.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BB80E4EB-2156-449C-9E53-34B5FF0FA4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120" y="3026802"/>
            <a:ext cx="5016776" cy="3741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6339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A82BDDEA-DF68-4456-926C-AD40D89FA3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430" y="410817"/>
            <a:ext cx="4253749" cy="5844209"/>
          </a:xfrm>
          <a:prstGeom prst="rect">
            <a:avLst/>
          </a:prstGeom>
        </p:spPr>
      </p:pic>
      <p:sp>
        <p:nvSpPr>
          <p:cNvPr id="3" name="TekstniOkvir 2">
            <a:extLst>
              <a:ext uri="{FF2B5EF4-FFF2-40B4-BE49-F238E27FC236}">
                <a16:creationId xmlns:a16="http://schemas.microsoft.com/office/drawing/2014/main" id="{E1C8AD7C-2AE8-44B7-879E-4B95C4519998}"/>
              </a:ext>
            </a:extLst>
          </p:cNvPr>
          <p:cNvSpPr txBox="1"/>
          <p:nvPr/>
        </p:nvSpPr>
        <p:spPr>
          <a:xfrm>
            <a:off x="1219200" y="6268278"/>
            <a:ext cx="27126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000" i="1" dirty="0">
                <a:solidFill>
                  <a:schemeClr val="bg1"/>
                </a:solidFill>
              </a:rPr>
              <a:t>markiz de </a:t>
            </a:r>
            <a:r>
              <a:rPr lang="hr-HR" sz="2000" i="1" dirty="0" err="1">
                <a:solidFill>
                  <a:schemeClr val="bg1"/>
                </a:solidFill>
              </a:rPr>
              <a:t>Lafayette</a:t>
            </a:r>
            <a:r>
              <a:rPr lang="hr-HR" sz="2000" i="1" dirty="0">
                <a:solidFill>
                  <a:schemeClr val="bg1"/>
                </a:solidFill>
              </a:rPr>
              <a:t>,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41BFCF50-43C4-4B12-81EF-8A8E8BF112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2822" y="2222462"/>
            <a:ext cx="4253748" cy="4245871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DDBBFEB7-2E1E-4EE9-8365-899640EDFB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696" y="159432"/>
            <a:ext cx="6684616" cy="649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178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>
            <a:extLst>
              <a:ext uri="{FF2B5EF4-FFF2-40B4-BE49-F238E27FC236}">
                <a16:creationId xmlns:a16="http://schemas.microsoft.com/office/drawing/2014/main" id="{225C4255-3A24-4629-A858-585333423B31}"/>
              </a:ext>
            </a:extLst>
          </p:cNvPr>
          <p:cNvSpPr txBox="1"/>
          <p:nvPr/>
        </p:nvSpPr>
        <p:spPr>
          <a:xfrm>
            <a:off x="689113" y="583096"/>
            <a:ext cx="11500264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hr-HR" sz="28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4. kolovoza 1789. – ukidanje feudalnih povlastica</a:t>
            </a:r>
          </a:p>
          <a:p>
            <a:endParaRPr lang="hr-HR" sz="2800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hr-HR" sz="28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26. kolovoza 1789. – </a:t>
            </a:r>
            <a:r>
              <a:rPr lang="hr-HR" sz="2800" i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Deklaracija o pravima čovjeka i građanina</a:t>
            </a:r>
            <a:endParaRPr lang="hr-HR" sz="2800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9" name="Slika 8">
            <a:extLst>
              <a:ext uri="{FF2B5EF4-FFF2-40B4-BE49-F238E27FC236}">
                <a16:creationId xmlns:a16="http://schemas.microsoft.com/office/drawing/2014/main" id="{D73D3F4B-54FF-48C4-A1D3-2848DE658E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7497" y="2118070"/>
            <a:ext cx="3611424" cy="4591408"/>
          </a:xfrm>
          <a:prstGeom prst="rect">
            <a:avLst/>
          </a:prstGeom>
        </p:spPr>
      </p:pic>
      <p:sp>
        <p:nvSpPr>
          <p:cNvPr id="10" name="TekstniOkvir 9">
            <a:extLst>
              <a:ext uri="{FF2B5EF4-FFF2-40B4-BE49-F238E27FC236}">
                <a16:creationId xmlns:a16="http://schemas.microsoft.com/office/drawing/2014/main" id="{12CFB42F-AB8D-4A15-9CFA-A2F4CAD61996}"/>
              </a:ext>
            </a:extLst>
          </p:cNvPr>
          <p:cNvSpPr txBox="1"/>
          <p:nvPr/>
        </p:nvSpPr>
        <p:spPr>
          <a:xfrm>
            <a:off x="5108921" y="2782957"/>
            <a:ext cx="73613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4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svi ljudi rađaju se slobodni i jednaki u pravima</a:t>
            </a:r>
          </a:p>
        </p:txBody>
      </p:sp>
      <p:sp>
        <p:nvSpPr>
          <p:cNvPr id="11" name="TekstniOkvir 10">
            <a:extLst>
              <a:ext uri="{FF2B5EF4-FFF2-40B4-BE49-F238E27FC236}">
                <a16:creationId xmlns:a16="http://schemas.microsoft.com/office/drawing/2014/main" id="{3E226A23-926E-43AC-902E-35649AEF68F0}"/>
              </a:ext>
            </a:extLst>
          </p:cNvPr>
          <p:cNvSpPr txBox="1"/>
          <p:nvPr/>
        </p:nvSpPr>
        <p:spPr>
          <a:xfrm>
            <a:off x="5108921" y="3525078"/>
            <a:ext cx="55238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4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privatno vlasništvo je neotuđivo</a:t>
            </a:r>
          </a:p>
        </p:txBody>
      </p:sp>
      <p:sp>
        <p:nvSpPr>
          <p:cNvPr id="12" name="TekstniOkvir 11">
            <a:extLst>
              <a:ext uri="{FF2B5EF4-FFF2-40B4-BE49-F238E27FC236}">
                <a16:creationId xmlns:a16="http://schemas.microsoft.com/office/drawing/2014/main" id="{DEF5E80D-FB35-4CBD-B443-4876879864E9}"/>
              </a:ext>
            </a:extLst>
          </p:cNvPr>
          <p:cNvSpPr txBox="1"/>
          <p:nvPr/>
        </p:nvSpPr>
        <p:spPr>
          <a:xfrm>
            <a:off x="5108921" y="4214193"/>
            <a:ext cx="57847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4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jamči se sloboda govora i pisanja</a:t>
            </a:r>
          </a:p>
        </p:txBody>
      </p:sp>
    </p:spTree>
    <p:extLst>
      <p:ext uri="{BB962C8B-B14F-4D97-AF65-F5344CB8AC3E}">
        <p14:creationId xmlns:p14="http://schemas.microsoft.com/office/powerpoint/2010/main" val="100437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E148B41F-2F83-4C6F-AD60-DD2214F104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04775"/>
            <a:ext cx="11430000" cy="6648450"/>
          </a:xfrm>
          <a:prstGeom prst="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56D21CD9-DBEF-4FCA-9E1F-763F74BF32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88037"/>
            <a:ext cx="11429999" cy="6758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662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AA54634E-98FA-4811-B2F9-73F4DAABB4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9202" y="1245704"/>
            <a:ext cx="4621282" cy="3492829"/>
          </a:xfrm>
          <a:prstGeom prst="rect">
            <a:avLst/>
          </a:prstGeom>
        </p:spPr>
      </p:pic>
      <p:sp>
        <p:nvSpPr>
          <p:cNvPr id="5" name="TekstniOkvir 4">
            <a:extLst>
              <a:ext uri="{FF2B5EF4-FFF2-40B4-BE49-F238E27FC236}">
                <a16:creationId xmlns:a16="http://schemas.microsoft.com/office/drawing/2014/main" id="{C94C7C8B-E73B-43BC-BA91-BCA6C9907D8D}"/>
              </a:ext>
            </a:extLst>
          </p:cNvPr>
          <p:cNvSpPr txBox="1"/>
          <p:nvPr/>
        </p:nvSpPr>
        <p:spPr>
          <a:xfrm>
            <a:off x="53008" y="1245704"/>
            <a:ext cx="595548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hr-HR" sz="2800" dirty="0">
                <a:solidFill>
                  <a:schemeClr val="bg1"/>
                </a:solidFill>
              </a:rPr>
              <a:t>Crkvi oduzeta imanja</a:t>
            </a:r>
          </a:p>
          <a:p>
            <a:pPr marL="342900" indent="-342900">
              <a:buFontTx/>
              <a:buChar char="-"/>
            </a:pPr>
            <a:endParaRPr lang="hr-HR" sz="2800" dirty="0">
              <a:solidFill>
                <a:schemeClr val="bg1"/>
              </a:solidFill>
            </a:endParaRPr>
          </a:p>
          <a:p>
            <a:pPr marL="342900" indent="-342900">
              <a:buFontTx/>
              <a:buChar char="-"/>
            </a:pPr>
            <a:r>
              <a:rPr lang="hr-HR" sz="2800" dirty="0">
                <a:solidFill>
                  <a:schemeClr val="bg1"/>
                </a:solidFill>
              </a:rPr>
              <a:t>raspušteni crkveni redovi</a:t>
            </a:r>
          </a:p>
          <a:p>
            <a:endParaRPr lang="hr-HR" sz="2800" dirty="0">
              <a:solidFill>
                <a:schemeClr val="bg1"/>
              </a:solidFill>
            </a:endParaRPr>
          </a:p>
          <a:p>
            <a:pPr marL="342900" indent="-342900">
              <a:buFontTx/>
              <a:buChar char="-"/>
            </a:pPr>
            <a:r>
              <a:rPr lang="hr-HR" sz="2800" dirty="0">
                <a:solidFill>
                  <a:schemeClr val="bg1"/>
                </a:solidFill>
              </a:rPr>
              <a:t>svećenstvu oduzet povlašteni </a:t>
            </a:r>
          </a:p>
          <a:p>
            <a:r>
              <a:rPr lang="hr-HR" sz="2800" dirty="0">
                <a:solidFill>
                  <a:schemeClr val="bg1"/>
                </a:solidFill>
              </a:rPr>
              <a:t>       položaj</a:t>
            </a:r>
          </a:p>
        </p:txBody>
      </p:sp>
    </p:spTree>
    <p:extLst>
      <p:ext uri="{BB962C8B-B14F-4D97-AF65-F5344CB8AC3E}">
        <p14:creationId xmlns:p14="http://schemas.microsoft.com/office/powerpoint/2010/main" val="28497160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>
            <a:extLst>
              <a:ext uri="{FF2B5EF4-FFF2-40B4-BE49-F238E27FC236}">
                <a16:creationId xmlns:a16="http://schemas.microsoft.com/office/drawing/2014/main" id="{9E1384BC-4779-4DFB-BA50-9243FACD9D30}"/>
              </a:ext>
            </a:extLst>
          </p:cNvPr>
          <p:cNvSpPr txBox="1"/>
          <p:nvPr/>
        </p:nvSpPr>
        <p:spPr>
          <a:xfrm>
            <a:off x="5340629" y="848139"/>
            <a:ext cx="66658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hr-HR" sz="28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3. rujan 1791. - USTAV</a:t>
            </a: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0AC3B029-B9C3-498D-A418-5520B2315F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100" y="278295"/>
            <a:ext cx="4723105" cy="6301409"/>
          </a:xfrm>
          <a:prstGeom prst="rect">
            <a:avLst/>
          </a:prstGeom>
        </p:spPr>
      </p:pic>
      <p:sp>
        <p:nvSpPr>
          <p:cNvPr id="4" name="TekstniOkvir 3">
            <a:extLst>
              <a:ext uri="{FF2B5EF4-FFF2-40B4-BE49-F238E27FC236}">
                <a16:creationId xmlns:a16="http://schemas.microsoft.com/office/drawing/2014/main" id="{ABE3B13E-665C-4A85-84BD-F2D7D7D19570}"/>
              </a:ext>
            </a:extLst>
          </p:cNvPr>
          <p:cNvSpPr txBox="1"/>
          <p:nvPr/>
        </p:nvSpPr>
        <p:spPr>
          <a:xfrm>
            <a:off x="5340629" y="1948070"/>
            <a:ext cx="69971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hr-HR" sz="2400" i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Francuska postaje ustavno-parlamentarna</a:t>
            </a:r>
          </a:p>
          <a:p>
            <a:r>
              <a:rPr lang="hr-HR" sz="2400" i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             monarhija (kralj ima pravo </a:t>
            </a:r>
            <a:r>
              <a:rPr lang="hr-HR" sz="2400" i="1">
                <a:solidFill>
                  <a:schemeClr val="bg1">
                    <a:lumMod val="95000"/>
                    <a:lumOff val="5000"/>
                  </a:schemeClr>
                </a:solidFill>
              </a:rPr>
              <a:t>„veta”)</a:t>
            </a:r>
            <a:endParaRPr lang="hr-HR" sz="2400" i="1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3BA5DC51-1023-4381-A908-A4E324FFE7B5}"/>
              </a:ext>
            </a:extLst>
          </p:cNvPr>
          <p:cNvSpPr txBox="1"/>
          <p:nvPr/>
        </p:nvSpPr>
        <p:spPr>
          <a:xfrm>
            <a:off x="5340630" y="2888972"/>
            <a:ext cx="6679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- Podjela građana na „</a:t>
            </a:r>
            <a:r>
              <a:rPr lang="hr-HR" sz="2400" i="1" u="sng" dirty="0">
                <a:solidFill>
                  <a:schemeClr val="bg1">
                    <a:lumMod val="95000"/>
                    <a:lumOff val="5000"/>
                  </a:schemeClr>
                </a:solidFill>
              </a:rPr>
              <a:t>aktivne” i „pasivne”</a:t>
            </a:r>
            <a:endParaRPr lang="hr-HR" sz="2400" i="1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id="{0EFBE445-B343-405E-9572-42502CB08FA8}"/>
              </a:ext>
            </a:extLst>
          </p:cNvPr>
          <p:cNvSpPr txBox="1"/>
          <p:nvPr/>
        </p:nvSpPr>
        <p:spPr>
          <a:xfrm>
            <a:off x="5459896" y="4055165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r-HR" dirty="0"/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1223C0B6-C682-4A94-BB9D-5051625006AF}"/>
              </a:ext>
            </a:extLst>
          </p:cNvPr>
          <p:cNvSpPr txBox="1"/>
          <p:nvPr/>
        </p:nvSpPr>
        <p:spPr>
          <a:xfrm flipH="1">
            <a:off x="5889927" y="4161183"/>
            <a:ext cx="2199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679396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>
            <a:extLst>
              <a:ext uri="{FF2B5EF4-FFF2-40B4-BE49-F238E27FC236}">
                <a16:creationId xmlns:a16="http://schemas.microsoft.com/office/drawing/2014/main" id="{6D7E6F37-CD9A-41D1-8343-4DB5468E25B3}"/>
              </a:ext>
            </a:extLst>
          </p:cNvPr>
          <p:cNvSpPr txBox="1"/>
          <p:nvPr/>
        </p:nvSpPr>
        <p:spPr>
          <a:xfrm>
            <a:off x="649357" y="675861"/>
            <a:ext cx="84802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hr-HR" sz="28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1. listopad 1791. - </a:t>
            </a:r>
            <a:r>
              <a:rPr lang="hr-HR" sz="28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ZAKONODAVNA SKUPŠTINA</a:t>
            </a:r>
            <a:endParaRPr lang="hr-HR" sz="2800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Strelica: prema dolje 2">
            <a:extLst>
              <a:ext uri="{FF2B5EF4-FFF2-40B4-BE49-F238E27FC236}">
                <a16:creationId xmlns:a16="http://schemas.microsoft.com/office/drawing/2014/main" id="{25EBE11F-A9F2-4DDB-9080-B81E3B756C6F}"/>
              </a:ext>
            </a:extLst>
          </p:cNvPr>
          <p:cNvSpPr/>
          <p:nvPr/>
        </p:nvSpPr>
        <p:spPr>
          <a:xfrm rot="2437162">
            <a:off x="4451558" y="1209854"/>
            <a:ext cx="143530" cy="94633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4" name="Strelica: prema dolje 3">
            <a:extLst>
              <a:ext uri="{FF2B5EF4-FFF2-40B4-BE49-F238E27FC236}">
                <a16:creationId xmlns:a16="http://schemas.microsoft.com/office/drawing/2014/main" id="{7B4AE4CF-83F0-430D-B768-8B37BBF32500}"/>
              </a:ext>
            </a:extLst>
          </p:cNvPr>
          <p:cNvSpPr/>
          <p:nvPr/>
        </p:nvSpPr>
        <p:spPr>
          <a:xfrm rot="18927829">
            <a:off x="6716474" y="1158664"/>
            <a:ext cx="147082" cy="100318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B5543538-2C1A-4EEE-8B14-2C04A0D36FC1}"/>
              </a:ext>
            </a:extLst>
          </p:cNvPr>
          <p:cNvSpPr txBox="1"/>
          <p:nvPr/>
        </p:nvSpPr>
        <p:spPr>
          <a:xfrm>
            <a:off x="3114262" y="2080590"/>
            <a:ext cx="22786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200" i="1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Žirondinci</a:t>
            </a:r>
            <a:endParaRPr lang="hr-HR" sz="3200" i="1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78FEF7ED-3D64-4B35-94D6-8335E466B85D}"/>
              </a:ext>
            </a:extLst>
          </p:cNvPr>
          <p:cNvSpPr txBox="1"/>
          <p:nvPr/>
        </p:nvSpPr>
        <p:spPr>
          <a:xfrm>
            <a:off x="6559827" y="1948070"/>
            <a:ext cx="20986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3200" i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Jakobinci</a:t>
            </a:r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id="{88F261EE-02C6-4217-80AA-29CB88A86B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1564" y="2766307"/>
            <a:ext cx="3863161" cy="2547447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FF52F948-E379-4E2F-9D0A-61E3976226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661" y="2665365"/>
            <a:ext cx="4876800" cy="339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0523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9E8BC813-BB5F-4F71-AA00-FCF793C7A4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86" y="119890"/>
            <a:ext cx="10356482" cy="6592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7167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5978CA9C-CBB8-443E-BFCD-0EEF780A68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277" y="333167"/>
            <a:ext cx="6734175" cy="4124325"/>
          </a:xfrm>
          <a:prstGeom prst="rect">
            <a:avLst/>
          </a:prstGeom>
        </p:spPr>
      </p:pic>
      <p:sp>
        <p:nvSpPr>
          <p:cNvPr id="3" name="TekstniOkvir 2">
            <a:extLst>
              <a:ext uri="{FF2B5EF4-FFF2-40B4-BE49-F238E27FC236}">
                <a16:creationId xmlns:a16="http://schemas.microsoft.com/office/drawing/2014/main" id="{1A2D5025-FDC8-491B-B9A4-07445B103382}"/>
              </a:ext>
            </a:extLst>
          </p:cNvPr>
          <p:cNvSpPr txBox="1"/>
          <p:nvPr/>
        </p:nvSpPr>
        <p:spPr>
          <a:xfrm>
            <a:off x="2637182" y="4770783"/>
            <a:ext cx="34985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200" i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Louis XVI.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2F65D101-9A69-41C2-8984-1814B5910F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7039" y="333167"/>
            <a:ext cx="4191000" cy="3162300"/>
          </a:xfrm>
          <a:prstGeom prst="rect">
            <a:avLst/>
          </a:prstGeom>
        </p:spPr>
      </p:pic>
      <p:sp>
        <p:nvSpPr>
          <p:cNvPr id="5" name="TekstniOkvir 4">
            <a:extLst>
              <a:ext uri="{FF2B5EF4-FFF2-40B4-BE49-F238E27FC236}">
                <a16:creationId xmlns:a16="http://schemas.microsoft.com/office/drawing/2014/main" id="{0E5D482E-40AC-474F-B70D-8B1DF357D58B}"/>
              </a:ext>
            </a:extLst>
          </p:cNvPr>
          <p:cNvSpPr txBox="1"/>
          <p:nvPr/>
        </p:nvSpPr>
        <p:spPr>
          <a:xfrm>
            <a:off x="8680175" y="3525080"/>
            <a:ext cx="17890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i="1" dirty="0">
                <a:solidFill>
                  <a:schemeClr val="bg1"/>
                </a:solidFill>
              </a:rPr>
              <a:t>Versailles</a:t>
            </a:r>
          </a:p>
        </p:txBody>
      </p:sp>
    </p:spTree>
    <p:extLst>
      <p:ext uri="{BB962C8B-B14F-4D97-AF65-F5344CB8AC3E}">
        <p14:creationId xmlns:p14="http://schemas.microsoft.com/office/powerpoint/2010/main" val="20990219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>
            <a:extLst>
              <a:ext uri="{FF2B5EF4-FFF2-40B4-BE49-F238E27FC236}">
                <a16:creationId xmlns:a16="http://schemas.microsoft.com/office/drawing/2014/main" id="{B0F3F5C7-74E9-467B-966E-8907372159C1}"/>
              </a:ext>
            </a:extLst>
          </p:cNvPr>
          <p:cNvSpPr txBox="1"/>
          <p:nvPr/>
        </p:nvSpPr>
        <p:spPr>
          <a:xfrm>
            <a:off x="980661" y="967409"/>
            <a:ext cx="51187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hr-HR" sz="2400" i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  </a:t>
            </a:r>
            <a:r>
              <a:rPr lang="hr-HR" sz="2400" i="1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Ancien</a:t>
            </a:r>
            <a:r>
              <a:rPr lang="hr-HR" sz="2400" i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r>
              <a:rPr lang="hr-HR" sz="2400" i="1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régime</a:t>
            </a:r>
            <a:r>
              <a:rPr lang="hr-HR" sz="2400" i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 – stari poredak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B8AA5069-6AA4-404B-8536-5A5DE15DB7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0681" y="1723611"/>
            <a:ext cx="476250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9845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E8E50E1D-8DF7-4F95-BEFE-078805EF70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04" y="634717"/>
            <a:ext cx="7674964" cy="5588566"/>
          </a:xfrm>
          <a:prstGeom prst="rect">
            <a:avLst/>
          </a:prstGeom>
        </p:spPr>
      </p:pic>
      <p:sp>
        <p:nvSpPr>
          <p:cNvPr id="2" name="TekstniOkvir 1">
            <a:extLst>
              <a:ext uri="{FF2B5EF4-FFF2-40B4-BE49-F238E27FC236}">
                <a16:creationId xmlns:a16="http://schemas.microsoft.com/office/drawing/2014/main" id="{79B5BAC7-8286-4C91-983E-1563B0AD9BD7}"/>
              </a:ext>
            </a:extLst>
          </p:cNvPr>
          <p:cNvSpPr txBox="1"/>
          <p:nvPr/>
        </p:nvSpPr>
        <p:spPr>
          <a:xfrm>
            <a:off x="8415131" y="3008245"/>
            <a:ext cx="38982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i="1" dirty="0">
                <a:solidFill>
                  <a:schemeClr val="bg1"/>
                </a:solidFill>
              </a:rPr>
              <a:t>- jačanje radništva</a:t>
            </a:r>
          </a:p>
        </p:txBody>
      </p:sp>
    </p:spTree>
    <p:extLst>
      <p:ext uri="{BB962C8B-B14F-4D97-AF65-F5344CB8AC3E}">
        <p14:creationId xmlns:p14="http://schemas.microsoft.com/office/powerpoint/2010/main" val="3035837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AF89E9A5-147B-4F8A-82F3-5F6259F7C1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856" y="152116"/>
            <a:ext cx="8480271" cy="6553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413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>
            <a:extLst>
              <a:ext uri="{FF2B5EF4-FFF2-40B4-BE49-F238E27FC236}">
                <a16:creationId xmlns:a16="http://schemas.microsoft.com/office/drawing/2014/main" id="{C5F40274-596B-461D-99F4-575698055E06}"/>
              </a:ext>
            </a:extLst>
          </p:cNvPr>
          <p:cNvSpPr txBox="1"/>
          <p:nvPr/>
        </p:nvSpPr>
        <p:spPr>
          <a:xfrm>
            <a:off x="583096" y="636104"/>
            <a:ext cx="48910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hr-HR" sz="28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5. svibnja 1789. – </a:t>
            </a:r>
            <a:r>
              <a:rPr lang="hr-HR" sz="2800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Versilles</a:t>
            </a:r>
            <a:r>
              <a:rPr lang="hr-HR" sz="28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</a:p>
        </p:txBody>
      </p:sp>
      <p:sp>
        <p:nvSpPr>
          <p:cNvPr id="3" name="Strelica: desno 2">
            <a:extLst>
              <a:ext uri="{FF2B5EF4-FFF2-40B4-BE49-F238E27FC236}">
                <a16:creationId xmlns:a16="http://schemas.microsoft.com/office/drawing/2014/main" id="{ABD505E5-19BB-4E94-8C35-B30C623AA91B}"/>
              </a:ext>
            </a:extLst>
          </p:cNvPr>
          <p:cNvSpPr/>
          <p:nvPr/>
        </p:nvSpPr>
        <p:spPr>
          <a:xfrm>
            <a:off x="5512906" y="887898"/>
            <a:ext cx="702366" cy="11240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4" name="TekstniOkvir 3">
            <a:extLst>
              <a:ext uri="{FF2B5EF4-FFF2-40B4-BE49-F238E27FC236}">
                <a16:creationId xmlns:a16="http://schemas.microsoft.com/office/drawing/2014/main" id="{E6F73A83-B212-4D98-8B3C-C8BAB2423AB7}"/>
              </a:ext>
            </a:extLst>
          </p:cNvPr>
          <p:cNvSpPr txBox="1"/>
          <p:nvPr/>
        </p:nvSpPr>
        <p:spPr>
          <a:xfrm>
            <a:off x="6347793" y="695502"/>
            <a:ext cx="53335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800" i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SKUPŠTINA DRŽAVNIH STALEŽA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C0DC63C3-41AD-4C0E-A2D8-E3AC69E778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6316" y="1562515"/>
            <a:ext cx="7667625" cy="431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118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>
            <a:extLst>
              <a:ext uri="{FF2B5EF4-FFF2-40B4-BE49-F238E27FC236}">
                <a16:creationId xmlns:a16="http://schemas.microsoft.com/office/drawing/2014/main" id="{8F015956-EB1A-40BD-BE19-ECBE59C6AFF4}"/>
              </a:ext>
            </a:extLst>
          </p:cNvPr>
          <p:cNvSpPr txBox="1"/>
          <p:nvPr/>
        </p:nvSpPr>
        <p:spPr>
          <a:xfrm>
            <a:off x="251791" y="689113"/>
            <a:ext cx="120314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hr-HR" sz="28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17. lipnja 1789. - Treći stalež proglasio se Narodnom skupštinom</a:t>
            </a:r>
          </a:p>
        </p:txBody>
      </p:sp>
      <p:sp>
        <p:nvSpPr>
          <p:cNvPr id="3" name="TekstniOkvir 2">
            <a:extLst>
              <a:ext uri="{FF2B5EF4-FFF2-40B4-BE49-F238E27FC236}">
                <a16:creationId xmlns:a16="http://schemas.microsoft.com/office/drawing/2014/main" id="{8BC706AF-58A7-4BCA-B3E7-7825D7E067DB}"/>
              </a:ext>
            </a:extLst>
          </p:cNvPr>
          <p:cNvSpPr txBox="1"/>
          <p:nvPr/>
        </p:nvSpPr>
        <p:spPr>
          <a:xfrm>
            <a:off x="861391" y="1577009"/>
            <a:ext cx="8856912" cy="48320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hr-HR" sz="28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 9. srpnja 1789. Narodna ustavotvorna skupština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hr-HR" sz="2800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hr-HR" sz="2800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hr-HR" sz="2800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hr-HR" sz="2800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hr-HR" sz="2800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hr-HR" sz="2800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hr-HR" sz="2800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hr-HR" sz="2800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hr-HR" sz="2800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hr-HR" sz="2800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985DE73B-1FD4-46C9-8F8E-CE0C53E12D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1139" y="2152964"/>
            <a:ext cx="6260410" cy="4600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774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>
            <a:extLst>
              <a:ext uri="{FF2B5EF4-FFF2-40B4-BE49-F238E27FC236}">
                <a16:creationId xmlns:a16="http://schemas.microsoft.com/office/drawing/2014/main" id="{9E414301-132D-4E93-AB64-E95825C71768}"/>
              </a:ext>
            </a:extLst>
          </p:cNvPr>
          <p:cNvSpPr txBox="1"/>
          <p:nvPr/>
        </p:nvSpPr>
        <p:spPr>
          <a:xfrm>
            <a:off x="198784" y="927652"/>
            <a:ext cx="81335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hr-HR" sz="32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14. srpanj 1789. – napad na </a:t>
            </a:r>
            <a:r>
              <a:rPr lang="hr-HR" sz="3200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Bastille</a:t>
            </a:r>
            <a:r>
              <a:rPr lang="hr-HR" sz="32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</a:p>
        </p:txBody>
      </p:sp>
      <p:sp>
        <p:nvSpPr>
          <p:cNvPr id="3" name="Strelica: desno 2">
            <a:extLst>
              <a:ext uri="{FF2B5EF4-FFF2-40B4-BE49-F238E27FC236}">
                <a16:creationId xmlns:a16="http://schemas.microsoft.com/office/drawing/2014/main" id="{53FCAA83-7BD8-4FA4-AD46-05F22044C921}"/>
              </a:ext>
            </a:extLst>
          </p:cNvPr>
          <p:cNvSpPr/>
          <p:nvPr/>
        </p:nvSpPr>
        <p:spPr>
          <a:xfrm>
            <a:off x="7580241" y="1166191"/>
            <a:ext cx="649357" cy="17227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4" name="TekstniOkvir 3">
            <a:extLst>
              <a:ext uri="{FF2B5EF4-FFF2-40B4-BE49-F238E27FC236}">
                <a16:creationId xmlns:a16="http://schemas.microsoft.com/office/drawing/2014/main" id="{4A5A3B4D-07FC-4AB7-91D1-27F04FEC7C4F}"/>
              </a:ext>
            </a:extLst>
          </p:cNvPr>
          <p:cNvSpPr txBox="1"/>
          <p:nvPr/>
        </p:nvSpPr>
        <p:spPr>
          <a:xfrm>
            <a:off x="8332344" y="932358"/>
            <a:ext cx="38969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i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početak revolucije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4BAB0278-1AD3-449F-A456-7F443C4A76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655" y="1528594"/>
            <a:ext cx="7726017" cy="5153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328640"/>
      </p:ext>
    </p:extLst>
  </p:cSld>
  <p:clrMapOvr>
    <a:masterClrMapping/>
  </p:clrMapOvr>
</p:sld>
</file>

<file path=ppt/theme/theme1.xml><?xml version="1.0" encoding="utf-8"?>
<a:theme xmlns:a="http://schemas.openxmlformats.org/drawingml/2006/main" name="Isječak">
  <a:themeElements>
    <a:clrScheme name="Isječak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Isječak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sječak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448</TotalTime>
  <Words>158</Words>
  <Application>Microsoft Office PowerPoint</Application>
  <PresentationFormat>Široki zaslon</PresentationFormat>
  <Paragraphs>40</Paragraphs>
  <Slides>15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5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15</vt:i4>
      </vt:variant>
    </vt:vector>
  </HeadingPairs>
  <TitlesOfParts>
    <vt:vector size="21" baseType="lpstr">
      <vt:lpstr>Algerian</vt:lpstr>
      <vt:lpstr>Arial</vt:lpstr>
      <vt:lpstr>Century Gothic</vt:lpstr>
      <vt:lpstr>Wingdings</vt:lpstr>
      <vt:lpstr>Wingdings 3</vt:lpstr>
      <vt:lpstr>Isječak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prezentacija</dc:title>
  <dc:creator>Dell</dc:creator>
  <cp:lastModifiedBy>Dell</cp:lastModifiedBy>
  <cp:revision>8</cp:revision>
  <dcterms:created xsi:type="dcterms:W3CDTF">2021-10-17T18:58:54Z</dcterms:created>
  <dcterms:modified xsi:type="dcterms:W3CDTF">2021-10-27T20:26:35Z</dcterms:modified>
</cp:coreProperties>
</file>