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680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192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32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837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78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51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09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263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922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62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514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594BC-4AB2-4EB6-8180-A842CAD27A41}" type="datetimeFigureOut">
              <a:rPr lang="hr-HR" smtClean="0"/>
              <a:t>8.6.2022.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BA5D-FFD0-48C7-912B-4C46C9E48C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633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C2E540C-0E56-4500-9C2C-F963ED4A4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829" y="22578"/>
            <a:ext cx="4329000" cy="6858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FC1950F-6DE5-4CA7-9D6A-87013E702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8" y="592943"/>
            <a:ext cx="7216726" cy="57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0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E9BDAAB-59BE-4877-9959-28687982A1AF}"/>
              </a:ext>
            </a:extLst>
          </p:cNvPr>
          <p:cNvSpPr txBox="1"/>
          <p:nvPr/>
        </p:nvSpPr>
        <p:spPr>
          <a:xfrm>
            <a:off x="967409" y="1139687"/>
            <a:ext cx="98362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Rim – osvojeni teritorij: 1. jedan dio za prodaju</a:t>
            </a:r>
          </a:p>
          <a:p>
            <a:r>
              <a:rPr lang="hr-HR" sz="2400" dirty="0">
                <a:solidFill>
                  <a:schemeClr val="bg1"/>
                </a:solidFill>
              </a:rPr>
              <a:t>                                                2. „ager </a:t>
            </a:r>
            <a:r>
              <a:rPr lang="hr-HR" sz="2400" dirty="0" err="1">
                <a:solidFill>
                  <a:schemeClr val="bg1"/>
                </a:solidFill>
              </a:rPr>
              <a:t>publicus</a:t>
            </a:r>
            <a:r>
              <a:rPr lang="hr-HR" sz="2400" dirty="0">
                <a:solidFill>
                  <a:schemeClr val="bg1"/>
                </a:solidFill>
              </a:rPr>
              <a:t>” – zakup</a:t>
            </a:r>
          </a:p>
          <a:p>
            <a:r>
              <a:rPr lang="hr-HR" sz="2400" dirty="0">
                <a:solidFill>
                  <a:schemeClr val="bg1"/>
                </a:solidFill>
              </a:rPr>
              <a:t>                                                3. naknada seljacima za služenje vojske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rat s </a:t>
            </a:r>
            <a:r>
              <a:rPr lang="hr-HR" sz="2400" dirty="0" err="1">
                <a:solidFill>
                  <a:schemeClr val="bg1"/>
                </a:solidFill>
              </a:rPr>
              <a:t>Etrušćanima</a:t>
            </a:r>
            <a:r>
              <a:rPr lang="hr-HR" sz="2400" dirty="0">
                <a:solidFill>
                  <a:schemeClr val="bg1"/>
                </a:solidFill>
              </a:rPr>
              <a:t> – problem grada </a:t>
            </a:r>
            <a:r>
              <a:rPr lang="hr-HR" sz="2400" dirty="0" err="1">
                <a:solidFill>
                  <a:schemeClr val="bg1"/>
                </a:solidFill>
              </a:rPr>
              <a:t>Veii</a:t>
            </a:r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                                                                        Rimljani koriste njihov sukob s Galima</a:t>
            </a:r>
          </a:p>
          <a:p>
            <a:r>
              <a:rPr lang="hr-HR" sz="2400" dirty="0">
                <a:solidFill>
                  <a:schemeClr val="bg1"/>
                </a:solidFill>
              </a:rPr>
              <a:t>               </a:t>
            </a:r>
          </a:p>
          <a:p>
            <a:r>
              <a:rPr lang="hr-HR" sz="2400" dirty="0">
                <a:solidFill>
                  <a:schemeClr val="bg1"/>
                </a:solidFill>
              </a:rPr>
              <a:t>                                                                                 396.g. pr. Kr. – osvajaju grad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7C35A20E-D9A4-4828-9A49-A028367C8AE1}"/>
              </a:ext>
            </a:extLst>
          </p:cNvPr>
          <p:cNvCxnSpPr>
            <a:cxnSpLocks/>
          </p:cNvCxnSpPr>
          <p:nvPr/>
        </p:nvCxnSpPr>
        <p:spPr>
          <a:xfrm>
            <a:off x="4717774" y="3047999"/>
            <a:ext cx="1139687" cy="4207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889DC11C-EDC6-4E7B-B7FC-4E338597946F}"/>
              </a:ext>
            </a:extLst>
          </p:cNvPr>
          <p:cNvSpPr/>
          <p:nvPr/>
        </p:nvSpPr>
        <p:spPr>
          <a:xfrm>
            <a:off x="8189842" y="3737115"/>
            <a:ext cx="172280" cy="43732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4494E8D2-D3FD-43D5-AC00-DC795E55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3" y="3737115"/>
            <a:ext cx="6267485" cy="28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1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E7EFE04-5F99-4C64-AF63-6FACBA1D88A7}"/>
              </a:ext>
            </a:extLst>
          </p:cNvPr>
          <p:cNvSpPr txBox="1"/>
          <p:nvPr/>
        </p:nvSpPr>
        <p:spPr>
          <a:xfrm>
            <a:off x="861391" y="1219200"/>
            <a:ext cx="4501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387. g. pr. Kr. – Gali prijete Rimu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D4F0D21-7C65-499A-B9C9-E8A174BE3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17" y="1833275"/>
            <a:ext cx="8423286" cy="47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53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B1EFDBD7-1DFE-40AB-91DE-0C8940090EE4}"/>
              </a:ext>
            </a:extLst>
          </p:cNvPr>
          <p:cNvSpPr txBox="1"/>
          <p:nvPr/>
        </p:nvSpPr>
        <p:spPr>
          <a:xfrm>
            <a:off x="914400" y="829994"/>
            <a:ext cx="990726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uspostava Latinskog saveza – saveznici nezadovoljni dominacijom Rima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                   Rimljani vojno pokorili svoje saveznike 338.g. pr. Kr. i raspustili savez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Rat sa </a:t>
            </a:r>
            <a:r>
              <a:rPr lang="hr-HR" sz="2400" dirty="0" err="1">
                <a:solidFill>
                  <a:schemeClr val="bg1"/>
                </a:solidFill>
              </a:rPr>
              <a:t>Samnićanima</a:t>
            </a:r>
            <a:r>
              <a:rPr lang="hr-HR" sz="2400" dirty="0">
                <a:solidFill>
                  <a:schemeClr val="bg1"/>
                </a:solidFill>
              </a:rPr>
              <a:t> (zbog plodne </a:t>
            </a:r>
            <a:r>
              <a:rPr lang="hr-HR" sz="2400" dirty="0" err="1">
                <a:solidFill>
                  <a:schemeClr val="bg1"/>
                </a:solidFill>
              </a:rPr>
              <a:t>Kampanije</a:t>
            </a:r>
            <a:r>
              <a:rPr lang="hr-HR" sz="2400" dirty="0">
                <a:solidFill>
                  <a:schemeClr val="bg1"/>
                </a:solidFill>
              </a:rPr>
              <a:t>) – (od 343. do 290.)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                                       </a:t>
            </a:r>
            <a:r>
              <a:rPr lang="hr-HR" i="1" dirty="0">
                <a:solidFill>
                  <a:schemeClr val="bg1"/>
                </a:solidFill>
              </a:rPr>
              <a:t>osvajanje srednje Italije</a:t>
            </a:r>
            <a:endParaRPr lang="hr-HR" sz="2400" dirty="0">
              <a:solidFill>
                <a:schemeClr val="bg1"/>
              </a:solidFill>
            </a:endParaRPr>
          </a:p>
        </p:txBody>
      </p:sp>
      <p:cxnSp>
        <p:nvCxnSpPr>
          <p:cNvPr id="4" name="Ravni poveznik sa strelicom 3">
            <a:extLst>
              <a:ext uri="{FF2B5EF4-FFF2-40B4-BE49-F238E27FC236}">
                <a16:creationId xmlns:a16="http://schemas.microsoft.com/office/drawing/2014/main" id="{D4F72088-EE65-47B1-AB39-8B24439221EF}"/>
              </a:ext>
            </a:extLst>
          </p:cNvPr>
          <p:cNvCxnSpPr>
            <a:cxnSpLocks/>
          </p:cNvCxnSpPr>
          <p:nvPr/>
        </p:nvCxnSpPr>
        <p:spPr>
          <a:xfrm flipH="1">
            <a:off x="6255026" y="1444487"/>
            <a:ext cx="927652" cy="8083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>
            <a:extLst>
              <a:ext uri="{FF2B5EF4-FFF2-40B4-BE49-F238E27FC236}">
                <a16:creationId xmlns:a16="http://schemas.microsoft.com/office/drawing/2014/main" id="{99904E1F-5DAF-4DA3-9803-4B2C0FB78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733" y="3539048"/>
            <a:ext cx="3362325" cy="3000375"/>
          </a:xfrm>
          <a:prstGeom prst="rect">
            <a:avLst/>
          </a:prstGeom>
        </p:spPr>
      </p:pic>
      <p:sp>
        <p:nvSpPr>
          <p:cNvPr id="8" name="Strelica: savijeno prema gore 7">
            <a:extLst>
              <a:ext uri="{FF2B5EF4-FFF2-40B4-BE49-F238E27FC236}">
                <a16:creationId xmlns:a16="http://schemas.microsoft.com/office/drawing/2014/main" id="{114F5AFF-6958-4C59-A480-8FE9241276BB}"/>
              </a:ext>
            </a:extLst>
          </p:cNvPr>
          <p:cNvSpPr/>
          <p:nvPr/>
        </p:nvSpPr>
        <p:spPr>
          <a:xfrm rot="10800000">
            <a:off x="4664765" y="4678016"/>
            <a:ext cx="1804549" cy="572494"/>
          </a:xfrm>
          <a:prstGeom prst="bent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495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98D9346-AD60-4206-95DA-B17861E770EA}"/>
              </a:ext>
            </a:extLst>
          </p:cNvPr>
          <p:cNvSpPr txBox="1"/>
          <p:nvPr/>
        </p:nvSpPr>
        <p:spPr>
          <a:xfrm>
            <a:off x="1113183" y="1020417"/>
            <a:ext cx="702173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Rimska osvajanja – opasnost za grč. kolonije na jugu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                           </a:t>
            </a:r>
            <a:r>
              <a:rPr lang="hr-HR" sz="2400" dirty="0" err="1">
                <a:solidFill>
                  <a:schemeClr val="bg1"/>
                </a:solidFill>
              </a:rPr>
              <a:t>Tarent</a:t>
            </a:r>
            <a:r>
              <a:rPr lang="hr-HR" sz="2400" dirty="0">
                <a:solidFill>
                  <a:schemeClr val="bg1"/>
                </a:solidFill>
              </a:rPr>
              <a:t> -  traži pomoć epirskog kralja Pira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Pir se 280. g. pr. Kr. iskrcao na jugu</a:t>
            </a:r>
          </a:p>
          <a:p>
            <a:r>
              <a:rPr lang="hr-HR" sz="2400" dirty="0">
                <a:solidFill>
                  <a:schemeClr val="bg1"/>
                </a:solidFill>
              </a:rPr>
              <a:t>      poluotoka s velikom vojskom</a:t>
            </a:r>
          </a:p>
          <a:p>
            <a:r>
              <a:rPr lang="hr-HR" sz="2400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3" name="Strelica: zakrivljeno ulijevo 2">
            <a:extLst>
              <a:ext uri="{FF2B5EF4-FFF2-40B4-BE49-F238E27FC236}">
                <a16:creationId xmlns:a16="http://schemas.microsoft.com/office/drawing/2014/main" id="{57A7069F-8E9E-41F8-8B4B-69F719C23C83}"/>
              </a:ext>
            </a:extLst>
          </p:cNvPr>
          <p:cNvSpPr/>
          <p:nvPr/>
        </p:nvSpPr>
        <p:spPr>
          <a:xfrm>
            <a:off x="8057322" y="1219199"/>
            <a:ext cx="543339" cy="1258957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BFBCEC5-50A7-4CF7-B5B6-AC3056480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780" y="2583827"/>
            <a:ext cx="3174724" cy="41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605B85E-6B7B-4999-9594-B7681850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01" y="0"/>
            <a:ext cx="871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2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1780147-20C8-4457-B08A-54F2369A87EE}"/>
              </a:ext>
            </a:extLst>
          </p:cNvPr>
          <p:cNvSpPr txBox="1"/>
          <p:nvPr/>
        </p:nvSpPr>
        <p:spPr>
          <a:xfrm>
            <a:off x="1125415" y="1223889"/>
            <a:ext cx="609814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bg1"/>
                </a:solidFill>
              </a:rPr>
              <a:t>„Pirova pobjeda” – pobjeda uz velike gubitke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 275. g. pr. Kr. </a:t>
            </a:r>
            <a:r>
              <a:rPr lang="hr-HR" sz="2400" i="1" dirty="0">
                <a:solidFill>
                  <a:schemeClr val="bg1"/>
                </a:solidFill>
              </a:rPr>
              <a:t>BENEVENT – pobjeda Rimljana</a:t>
            </a:r>
          </a:p>
          <a:p>
            <a:endParaRPr lang="hr-HR" sz="2400" i="1" dirty="0">
              <a:solidFill>
                <a:schemeClr val="bg1"/>
              </a:solidFill>
            </a:endParaRPr>
          </a:p>
          <a:p>
            <a:endParaRPr lang="hr-HR" sz="2400" i="1" dirty="0">
              <a:solidFill>
                <a:schemeClr val="bg1"/>
              </a:solidFill>
            </a:endParaRPr>
          </a:p>
          <a:p>
            <a:endParaRPr lang="hr-HR" sz="2400" i="1" dirty="0">
              <a:solidFill>
                <a:schemeClr val="bg1"/>
              </a:solidFill>
            </a:endParaRPr>
          </a:p>
          <a:p>
            <a:endParaRPr lang="hr-HR" sz="2400" i="1" dirty="0">
              <a:solidFill>
                <a:schemeClr val="bg1"/>
              </a:solidFill>
            </a:endParaRPr>
          </a:p>
          <a:p>
            <a:r>
              <a:rPr lang="hr-HR" sz="2400" i="1" dirty="0">
                <a:solidFill>
                  <a:schemeClr val="bg1"/>
                </a:solidFill>
              </a:rPr>
              <a:t>osvojen cijeli Apeninski poluotok</a:t>
            </a:r>
          </a:p>
          <a:p>
            <a:endParaRPr lang="hr-HR" sz="2400" i="1" dirty="0">
              <a:solidFill>
                <a:schemeClr val="bg1"/>
              </a:solidFill>
            </a:endParaRPr>
          </a:p>
          <a:p>
            <a:endParaRPr lang="hr-HR" sz="2400" i="1" dirty="0">
              <a:solidFill>
                <a:schemeClr val="bg1"/>
              </a:solidFill>
            </a:endParaRPr>
          </a:p>
          <a:p>
            <a:endParaRPr lang="hr-HR" sz="2400" i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400" i="1" dirty="0">
                <a:solidFill>
                  <a:schemeClr val="bg1"/>
                </a:solidFill>
              </a:rPr>
              <a:t>MUNICIPIJ – </a:t>
            </a:r>
            <a:r>
              <a:rPr lang="hr-HR" sz="2400" dirty="0">
                <a:solidFill>
                  <a:schemeClr val="bg1"/>
                </a:solidFill>
              </a:rPr>
              <a:t>osvojeno područje na kojem</a:t>
            </a:r>
          </a:p>
          <a:p>
            <a:r>
              <a:rPr lang="hr-HR" sz="2400" dirty="0">
                <a:solidFill>
                  <a:schemeClr val="bg1"/>
                </a:solidFill>
              </a:rPr>
              <a:t>                             je lokalno stanovništvo</a:t>
            </a:r>
          </a:p>
          <a:p>
            <a:r>
              <a:rPr lang="hr-HR" sz="2400" dirty="0">
                <a:solidFill>
                  <a:schemeClr val="bg1"/>
                </a:solidFill>
              </a:rPr>
              <a:t>                              zadržalo svoju autonomiju</a:t>
            </a:r>
          </a:p>
        </p:txBody>
      </p:sp>
      <p:sp>
        <p:nvSpPr>
          <p:cNvPr id="3" name="Strelica: prema dolje 2">
            <a:extLst>
              <a:ext uri="{FF2B5EF4-FFF2-40B4-BE49-F238E27FC236}">
                <a16:creationId xmlns:a16="http://schemas.microsoft.com/office/drawing/2014/main" id="{71B5D7CF-310D-48A1-9724-A80A3D0E2C73}"/>
              </a:ext>
            </a:extLst>
          </p:cNvPr>
          <p:cNvSpPr/>
          <p:nvPr/>
        </p:nvSpPr>
        <p:spPr>
          <a:xfrm>
            <a:off x="5234610" y="1656525"/>
            <a:ext cx="172277" cy="41081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C0024CE-B1F2-496C-B315-7C417CA1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9" y="1789042"/>
            <a:ext cx="5218696" cy="4777409"/>
          </a:xfrm>
          <a:prstGeom prst="rect">
            <a:avLst/>
          </a:prstGeom>
        </p:spPr>
      </p:pic>
      <p:cxnSp>
        <p:nvCxnSpPr>
          <p:cNvPr id="6" name="Ravni poveznik sa strelicom 5">
            <a:extLst>
              <a:ext uri="{FF2B5EF4-FFF2-40B4-BE49-F238E27FC236}">
                <a16:creationId xmlns:a16="http://schemas.microsoft.com/office/drawing/2014/main" id="{09EF105D-BDD6-4E11-9662-45B83F987E6A}"/>
              </a:ext>
            </a:extLst>
          </p:cNvPr>
          <p:cNvCxnSpPr>
            <a:cxnSpLocks/>
          </p:cNvCxnSpPr>
          <p:nvPr/>
        </p:nvCxnSpPr>
        <p:spPr>
          <a:xfrm flipH="1">
            <a:off x="2411896" y="2531165"/>
            <a:ext cx="1046921" cy="106017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64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189</Words>
  <Application>Microsoft Office PowerPoint</Application>
  <PresentationFormat>Široki zaslon</PresentationFormat>
  <Paragraphs>48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Alen Vukelić</dc:creator>
  <cp:lastModifiedBy>Dell</cp:lastModifiedBy>
  <cp:revision>5</cp:revision>
  <dcterms:created xsi:type="dcterms:W3CDTF">2020-05-18T16:24:55Z</dcterms:created>
  <dcterms:modified xsi:type="dcterms:W3CDTF">2022-06-08T15:40:41Z</dcterms:modified>
</cp:coreProperties>
</file>