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8" r:id="rId2"/>
    <p:sldId id="264" r:id="rId3"/>
    <p:sldId id="271" r:id="rId4"/>
    <p:sldId id="277" r:id="rId5"/>
    <p:sldId id="262" r:id="rId6"/>
    <p:sldId id="260" r:id="rId7"/>
    <p:sldId id="259" r:id="rId8"/>
    <p:sldId id="261" r:id="rId9"/>
    <p:sldId id="273" r:id="rId10"/>
    <p:sldId id="276" r:id="rId11"/>
    <p:sldId id="265" r:id="rId12"/>
    <p:sldId id="266" r:id="rId13"/>
    <p:sldId id="268" r:id="rId14"/>
    <p:sldId id="270" r:id="rId15"/>
    <p:sldId id="267" r:id="rId16"/>
    <p:sldId id="26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583E-BB0F-4E77-82F6-13ED76EBAE5F}" type="datetimeFigureOut">
              <a:rPr lang="hr-HR" smtClean="0"/>
              <a:t>5.2.2026.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A960-AE48-41CA-9B43-38D6EDC35309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185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583E-BB0F-4E77-82F6-13ED76EBAE5F}" type="datetimeFigureOut">
              <a:rPr lang="hr-HR" smtClean="0"/>
              <a:t>5.2.2026.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A960-AE48-41CA-9B43-38D6EDC353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2584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583E-BB0F-4E77-82F6-13ED76EBAE5F}" type="datetimeFigureOut">
              <a:rPr lang="hr-HR" smtClean="0"/>
              <a:t>5.2.2026.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A960-AE48-41CA-9B43-38D6EDC353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6672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583E-BB0F-4E77-82F6-13ED76EBAE5F}" type="datetimeFigureOut">
              <a:rPr lang="hr-HR" smtClean="0"/>
              <a:t>5.2.2026.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A960-AE48-41CA-9B43-38D6EDC35309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1975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583E-BB0F-4E77-82F6-13ED76EBAE5F}" type="datetimeFigureOut">
              <a:rPr lang="hr-HR" smtClean="0"/>
              <a:t>5.2.2026.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A960-AE48-41CA-9B43-38D6EDC353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4050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583E-BB0F-4E77-82F6-13ED76EBAE5F}" type="datetimeFigureOut">
              <a:rPr lang="hr-HR" smtClean="0"/>
              <a:t>5.2.2026.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A960-AE48-41CA-9B43-38D6EDC35309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1519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583E-BB0F-4E77-82F6-13ED76EBAE5F}" type="datetimeFigureOut">
              <a:rPr lang="hr-HR" smtClean="0"/>
              <a:t>5.2.2026.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A960-AE48-41CA-9B43-38D6EDC353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6598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583E-BB0F-4E77-82F6-13ED76EBAE5F}" type="datetimeFigureOut">
              <a:rPr lang="hr-HR" smtClean="0"/>
              <a:t>5.2.2026.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A960-AE48-41CA-9B43-38D6EDC353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4106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583E-BB0F-4E77-82F6-13ED76EBAE5F}" type="datetimeFigureOut">
              <a:rPr lang="hr-HR" smtClean="0"/>
              <a:t>5.2.2026.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A960-AE48-41CA-9B43-38D6EDC353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3420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583E-BB0F-4E77-82F6-13ED76EBAE5F}" type="datetimeFigureOut">
              <a:rPr lang="hr-HR" smtClean="0"/>
              <a:t>5.2.2026.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A960-AE48-41CA-9B43-38D6EDC353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5429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583E-BB0F-4E77-82F6-13ED76EBAE5F}" type="datetimeFigureOut">
              <a:rPr lang="hr-HR" smtClean="0"/>
              <a:t>5.2.2026.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A960-AE48-41CA-9B43-38D6EDC353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8985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583E-BB0F-4E77-82F6-13ED76EBAE5F}" type="datetimeFigureOut">
              <a:rPr lang="hr-HR" smtClean="0"/>
              <a:t>5.2.2026.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A960-AE48-41CA-9B43-38D6EDC353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316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583E-BB0F-4E77-82F6-13ED76EBAE5F}" type="datetimeFigureOut">
              <a:rPr lang="hr-HR" smtClean="0"/>
              <a:t>5.2.2026.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A960-AE48-41CA-9B43-38D6EDC353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952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583E-BB0F-4E77-82F6-13ED76EBAE5F}" type="datetimeFigureOut">
              <a:rPr lang="hr-HR" smtClean="0"/>
              <a:t>5.2.2026.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A960-AE48-41CA-9B43-38D6EDC353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608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583E-BB0F-4E77-82F6-13ED76EBAE5F}" type="datetimeFigureOut">
              <a:rPr lang="hr-HR" smtClean="0"/>
              <a:t>5.2.2026.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A960-AE48-41CA-9B43-38D6EDC353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586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583E-BB0F-4E77-82F6-13ED76EBAE5F}" type="datetimeFigureOut">
              <a:rPr lang="hr-HR" smtClean="0"/>
              <a:t>5.2.2026.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A960-AE48-41CA-9B43-38D6EDC353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3004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583E-BB0F-4E77-82F6-13ED76EBAE5F}" type="datetimeFigureOut">
              <a:rPr lang="hr-HR" smtClean="0"/>
              <a:t>5.2.2026.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A960-AE48-41CA-9B43-38D6EDC353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8108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738583E-BB0F-4E77-82F6-13ED76EBAE5F}" type="datetimeFigureOut">
              <a:rPr lang="hr-HR" smtClean="0"/>
              <a:t>5.2.2026.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114A960-AE48-41CA-9B43-38D6EDC353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2898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554D74F-9DC1-AB1A-66FE-0A601CE8F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59" y="458663"/>
            <a:ext cx="7888213" cy="5940674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BF6BA0C5-FFB9-2742-3BE6-8DA051AD3819}"/>
              </a:ext>
            </a:extLst>
          </p:cNvPr>
          <p:cNvSpPr txBox="1"/>
          <p:nvPr/>
        </p:nvSpPr>
        <p:spPr>
          <a:xfrm>
            <a:off x="8314660" y="1552353"/>
            <a:ext cx="3882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/>
              <a:t>TEHERAN</a:t>
            </a:r>
            <a:r>
              <a:rPr lang="hr-HR" sz="3200" dirty="0"/>
              <a:t> </a:t>
            </a:r>
          </a:p>
          <a:p>
            <a:r>
              <a:rPr lang="hr-HR" sz="3200" dirty="0"/>
              <a:t>28. Studeni 1943.</a:t>
            </a:r>
          </a:p>
        </p:txBody>
      </p:sp>
    </p:spTree>
    <p:extLst>
      <p:ext uri="{BB962C8B-B14F-4D97-AF65-F5344CB8AC3E}">
        <p14:creationId xmlns:p14="http://schemas.microsoft.com/office/powerpoint/2010/main" val="2141097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71B0A87-EA65-C94F-4BAE-33EAA9AD8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04" y="1177573"/>
            <a:ext cx="3671001" cy="450285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0C63849-16A3-7F3C-BED6-3D57F21FC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551" y="1212107"/>
            <a:ext cx="3340898" cy="1497399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344E0CE0-C627-AC17-C049-E09BBF0E1D45}"/>
              </a:ext>
            </a:extLst>
          </p:cNvPr>
          <p:cNvSpPr txBox="1"/>
          <p:nvPr/>
        </p:nvSpPr>
        <p:spPr>
          <a:xfrm>
            <a:off x="7485321" y="1446030"/>
            <a:ext cx="16065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b="1" dirty="0">
                <a:solidFill>
                  <a:schemeClr val="bg1"/>
                </a:solidFill>
                <a:latin typeface="Chiller" panose="04020404031007020602" pitchFamily="82" charset="0"/>
              </a:rPr>
              <a:t>/1945.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DA634AE-9894-7AAF-E3AA-7E8713318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01"/>
            <a:ext cx="9091851" cy="685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5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15E65C2-1E4E-6265-7840-8E7915629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4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58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7665EE5-CB7B-88A2-E316-DBA475604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28" y="624663"/>
            <a:ext cx="8434097" cy="5608674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46381E1A-E2DC-B43A-1872-FCE2AAF82F86}"/>
              </a:ext>
            </a:extLst>
          </p:cNvPr>
          <p:cNvSpPr txBox="1"/>
          <p:nvPr/>
        </p:nvSpPr>
        <p:spPr>
          <a:xfrm>
            <a:off x="5669816" y="213764"/>
            <a:ext cx="6108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i="0" dirty="0">
                <a:solidFill>
                  <a:srgbClr val="131F49"/>
                </a:solidFill>
                <a:effectLst/>
                <a:highlight>
                  <a:srgbClr val="FFFFFF"/>
                </a:highlight>
                <a:latin typeface="Poppins" panose="00000500000000000000" pitchFamily="2" charset="-18"/>
              </a:rPr>
              <a:t>20. listopada 1944. – Crvena Armija (Ukrajinci) oslobodila Beograd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80001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DD18B05-DCE1-D7F8-D3B8-999A7242E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0" y="249865"/>
            <a:ext cx="9770580" cy="635827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46BECF5-8F7B-974D-C2D7-C09BBAA78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0" y="169913"/>
            <a:ext cx="10111563" cy="643822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5E2FEF01-82BD-D0AC-D3E3-E14A4AB346E5}"/>
              </a:ext>
            </a:extLst>
          </p:cNvPr>
          <p:cNvSpPr txBox="1"/>
          <p:nvPr/>
        </p:nvSpPr>
        <p:spPr>
          <a:xfrm>
            <a:off x="5720317" y="297710"/>
            <a:ext cx="4466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>
                <a:solidFill>
                  <a:schemeClr val="bg1"/>
                </a:solidFill>
              </a:rPr>
              <a:t>VARŠAVA 1944./1945.</a:t>
            </a:r>
          </a:p>
        </p:txBody>
      </p:sp>
    </p:spTree>
    <p:extLst>
      <p:ext uri="{BB962C8B-B14F-4D97-AF65-F5344CB8AC3E}">
        <p14:creationId xmlns:p14="http://schemas.microsoft.com/office/powerpoint/2010/main" val="358801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C442C16-82BB-2AA9-DC49-BC210735F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53" y="54571"/>
            <a:ext cx="10169009" cy="6748857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B5B7ED4-F405-E26F-4C2D-86CA62D60E80}"/>
              </a:ext>
            </a:extLst>
          </p:cNvPr>
          <p:cNvSpPr txBox="1"/>
          <p:nvPr/>
        </p:nvSpPr>
        <p:spPr>
          <a:xfrm>
            <a:off x="757566" y="538344"/>
            <a:ext cx="6108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13. Veljače 1945. BUDIMPEŠTA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07263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D392BB1-9D36-9996-D219-B16A73EF9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84" y="218410"/>
            <a:ext cx="6629400" cy="384810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CBC42A43-4D4A-F536-AF22-BFFDEBD73385}"/>
              </a:ext>
            </a:extLst>
          </p:cNvPr>
          <p:cNvSpPr txBox="1"/>
          <p:nvPr/>
        </p:nvSpPr>
        <p:spPr>
          <a:xfrm>
            <a:off x="1265274" y="3965941"/>
            <a:ext cx="4339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dirty="0">
                <a:solidFill>
                  <a:schemeClr val="bg1"/>
                </a:solidFill>
              </a:rPr>
              <a:t>13. Travanj 1945. BEČ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7AD26F03-13D1-4A5F-3F12-639643D0B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84" y="218410"/>
            <a:ext cx="9288397" cy="5246725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926B7F1A-0EA1-DE2C-22F0-DDF93004A1E7}"/>
              </a:ext>
            </a:extLst>
          </p:cNvPr>
          <p:cNvSpPr txBox="1"/>
          <p:nvPr/>
        </p:nvSpPr>
        <p:spPr>
          <a:xfrm>
            <a:off x="451876" y="304150"/>
            <a:ext cx="61987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PRAG 9. SVIBNJA 1945.</a:t>
            </a:r>
          </a:p>
        </p:txBody>
      </p:sp>
    </p:spTree>
    <p:extLst>
      <p:ext uri="{BB962C8B-B14F-4D97-AF65-F5344CB8AC3E}">
        <p14:creationId xmlns:p14="http://schemas.microsoft.com/office/powerpoint/2010/main" val="231216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6983131-AE4C-8F9E-2521-F45D64D36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315" y="1930252"/>
            <a:ext cx="4676775" cy="47625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0FC4C518-1158-D0F8-8AF1-35EC4E781870}"/>
              </a:ext>
            </a:extLst>
          </p:cNvPr>
          <p:cNvSpPr txBox="1"/>
          <p:nvPr/>
        </p:nvSpPr>
        <p:spPr>
          <a:xfrm>
            <a:off x="648586" y="808075"/>
            <a:ext cx="103667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chemeClr val="bg1"/>
                </a:solidFill>
              </a:rPr>
              <a:t>KRIMSKA 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ILI JALTSKA</a:t>
            </a:r>
            <a:r>
              <a:rPr lang="hr-HR" sz="2800" b="1" dirty="0">
                <a:solidFill>
                  <a:schemeClr val="bg1"/>
                </a:solidFill>
              </a:rPr>
              <a:t>  KONFERENCIJA (4.-12. veljače 1945.)</a:t>
            </a:r>
          </a:p>
          <a:p>
            <a:r>
              <a:rPr lang="hr-HR" sz="2800" b="1" dirty="0">
                <a:solidFill>
                  <a:schemeClr val="bg1"/>
                </a:solidFill>
              </a:rPr>
              <a:t>       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232ED73-058D-EB39-CCEE-EC922EFE0C8B}"/>
              </a:ext>
            </a:extLst>
          </p:cNvPr>
          <p:cNvSpPr txBox="1"/>
          <p:nvPr/>
        </p:nvSpPr>
        <p:spPr>
          <a:xfrm>
            <a:off x="340239" y="1930252"/>
            <a:ext cx="71509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1. Dogovor o završnim operacijama</a:t>
            </a:r>
          </a:p>
          <a:p>
            <a:r>
              <a:rPr lang="hr-HR" sz="2800" dirty="0">
                <a:solidFill>
                  <a:schemeClr val="bg1"/>
                </a:solidFill>
              </a:rPr>
              <a:t>2. Podjela Njemačke na 4 zone</a:t>
            </a:r>
          </a:p>
          <a:p>
            <a:r>
              <a:rPr lang="hr-HR" sz="2800" dirty="0">
                <a:solidFill>
                  <a:schemeClr val="bg1"/>
                </a:solidFill>
              </a:rPr>
              <a:t>3. Prijedlog stvaranja organizacije UN-a</a:t>
            </a:r>
          </a:p>
        </p:txBody>
      </p:sp>
    </p:spTree>
    <p:extLst>
      <p:ext uri="{BB962C8B-B14F-4D97-AF65-F5344CB8AC3E}">
        <p14:creationId xmlns:p14="http://schemas.microsoft.com/office/powerpoint/2010/main" val="2114896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FE46C34B-5246-63CD-889B-B56966387539}"/>
              </a:ext>
            </a:extLst>
          </p:cNvPr>
          <p:cNvSpPr txBox="1"/>
          <p:nvPr/>
        </p:nvSpPr>
        <p:spPr>
          <a:xfrm>
            <a:off x="276448" y="297710"/>
            <a:ext cx="116467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chemeClr val="bg1"/>
                </a:solidFill>
              </a:rPr>
              <a:t>KONFERENCIJA U TEHERANU:</a:t>
            </a:r>
          </a:p>
          <a:p>
            <a:endParaRPr lang="hr-HR" sz="3200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hr-HR" sz="3200" dirty="0">
                <a:solidFill>
                  <a:schemeClr val="bg1"/>
                </a:solidFill>
              </a:rPr>
              <a:t>Prednost borbama u Europi</a:t>
            </a:r>
          </a:p>
          <a:p>
            <a:pPr marL="514350" indent="-514350">
              <a:buAutoNum type="arabicPeriod"/>
            </a:pPr>
            <a:r>
              <a:rPr lang="hr-HR" sz="3200" dirty="0">
                <a:solidFill>
                  <a:schemeClr val="bg1"/>
                </a:solidFill>
              </a:rPr>
              <a:t>Nakon rata u Europi, SSSR treba objaviti rat Japanu</a:t>
            </a:r>
          </a:p>
          <a:p>
            <a:pPr marL="514350" indent="-514350">
              <a:buAutoNum type="arabicPeriod"/>
            </a:pPr>
            <a:r>
              <a:rPr lang="hr-HR" sz="3200" dirty="0">
                <a:solidFill>
                  <a:schemeClr val="bg1"/>
                </a:solidFill>
              </a:rPr>
              <a:t>Partizani u Jugoslaviji priznati kao legitimna vojska</a:t>
            </a:r>
          </a:p>
          <a:p>
            <a:pPr marL="514350" indent="-514350">
              <a:buAutoNum type="arabicPeriod"/>
            </a:pPr>
            <a:r>
              <a:rPr lang="hr-HR" sz="3200" dirty="0">
                <a:solidFill>
                  <a:schemeClr val="bg1"/>
                </a:solidFill>
              </a:rPr>
              <a:t>Suradnja u ratu i miru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59FC10B-171A-C6C9-2842-A3BB07FD3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28" y="3344698"/>
            <a:ext cx="8477250" cy="34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11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DDDD149-B068-322C-6DFC-AB7525B78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1163"/>
            <a:ext cx="6096000" cy="348615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99A98673-9C56-3222-E0EB-607F6EF3F39B}"/>
              </a:ext>
            </a:extLst>
          </p:cNvPr>
          <p:cNvSpPr txBox="1"/>
          <p:nvPr/>
        </p:nvSpPr>
        <p:spPr>
          <a:xfrm>
            <a:off x="3054202" y="522394"/>
            <a:ext cx="6108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Bitka za Monte </a:t>
            </a:r>
            <a:r>
              <a:rPr lang="hr-HR" b="1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Cassino</a:t>
            </a: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E7351C5-2C87-70C4-6829-F88E84B23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0" y="1356315"/>
            <a:ext cx="5048250" cy="5314950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E15A7E94-AF44-70F5-4280-BE0123370A5C}"/>
              </a:ext>
            </a:extLst>
          </p:cNvPr>
          <p:cNvSpPr txBox="1"/>
          <p:nvPr/>
        </p:nvSpPr>
        <p:spPr>
          <a:xfrm>
            <a:off x="1733109" y="3944677"/>
            <a:ext cx="3163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b="1" dirty="0">
                <a:solidFill>
                  <a:schemeClr val="bg1"/>
                </a:solidFill>
              </a:rPr>
              <a:t>Bitka za Rim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FC6804AD-A9A2-92D6-63B8-5551728A0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532"/>
            <a:ext cx="12192000" cy="674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8C5B3F2-B505-5047-97DA-E40188D24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14" y="757097"/>
            <a:ext cx="8018841" cy="5343806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13B15797-B84D-7FA9-70F7-74DBE7F079D7}"/>
              </a:ext>
            </a:extLst>
          </p:cNvPr>
          <p:cNvSpPr txBox="1"/>
          <p:nvPr/>
        </p:nvSpPr>
        <p:spPr>
          <a:xfrm>
            <a:off x="8665533" y="499730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8000" b="1" dirty="0">
                <a:solidFill>
                  <a:schemeClr val="bg1"/>
                </a:solidFill>
              </a:rPr>
              <a:t>V2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430CE76-6CD1-32D0-C1C6-4055668D9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155" y="1847517"/>
            <a:ext cx="3998845" cy="499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13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97AF0C95-B4CA-9352-C565-B32ED1F21C4E}"/>
              </a:ext>
            </a:extLst>
          </p:cNvPr>
          <p:cNvSpPr txBox="1"/>
          <p:nvPr/>
        </p:nvSpPr>
        <p:spPr>
          <a:xfrm>
            <a:off x="446567" y="1860698"/>
            <a:ext cx="9664996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  <a:p>
            <a:r>
              <a:rPr lang="hr-HR" sz="2800" b="1" dirty="0">
                <a:solidFill>
                  <a:schemeClr val="bg1"/>
                </a:solidFill>
              </a:rPr>
              <a:t>- tri milijuna ljudi, oko 7000 plovila (ratnih brodova i   desantnih plovila) i 13 000 zrakoplova</a:t>
            </a:r>
          </a:p>
          <a:p>
            <a:endParaRPr lang="hr-HR" sz="2800" b="1" dirty="0">
              <a:solidFill>
                <a:schemeClr val="bg1"/>
              </a:solidFill>
            </a:endParaRPr>
          </a:p>
          <a:p>
            <a:r>
              <a:rPr lang="hr-HR" sz="2800" b="1" dirty="0">
                <a:solidFill>
                  <a:schemeClr val="bg1"/>
                </a:solidFill>
              </a:rPr>
              <a:t>- Do kraja godine oslobođena je Francuska i veći dio zemalja Beneluksa</a:t>
            </a:r>
          </a:p>
          <a:p>
            <a:endParaRPr lang="hr-HR" sz="2800" b="1" dirty="0">
              <a:solidFill>
                <a:schemeClr val="bg1"/>
              </a:solidFill>
            </a:endParaRPr>
          </a:p>
          <a:p>
            <a:r>
              <a:rPr lang="hr-HR" sz="2800" b="1" dirty="0">
                <a:solidFill>
                  <a:schemeClr val="bg1"/>
                </a:solidFill>
              </a:rPr>
              <a:t>- Crvena armija je oslobodila velik dio I </a:t>
            </a:r>
            <a:r>
              <a:rPr lang="hr-HR" sz="2800" b="1" dirty="0" err="1">
                <a:solidFill>
                  <a:schemeClr val="bg1"/>
                </a:solidFill>
              </a:rPr>
              <a:t>i</a:t>
            </a:r>
            <a:r>
              <a:rPr lang="hr-HR" sz="2800" b="1" dirty="0">
                <a:solidFill>
                  <a:schemeClr val="bg1"/>
                </a:solidFill>
              </a:rPr>
              <a:t> JI Europe</a:t>
            </a:r>
          </a:p>
          <a:p>
            <a:endParaRPr lang="hr-HR" sz="2800" b="1" dirty="0">
              <a:solidFill>
                <a:schemeClr val="bg1"/>
              </a:solidFill>
            </a:endParaRPr>
          </a:p>
          <a:p>
            <a:r>
              <a:rPr lang="hr-HR" sz="2800" b="1" dirty="0">
                <a:solidFill>
                  <a:schemeClr val="bg1"/>
                </a:solidFill>
              </a:rPr>
              <a:t>- Operacijom </a:t>
            </a:r>
            <a:r>
              <a:rPr lang="hr-HR" sz="2800" b="1" dirty="0" err="1">
                <a:solidFill>
                  <a:schemeClr val="bg1"/>
                </a:solidFill>
              </a:rPr>
              <a:t>Overlord</a:t>
            </a:r>
            <a:r>
              <a:rPr lang="hr-HR" sz="2800" b="1" dirty="0">
                <a:solidFill>
                  <a:schemeClr val="bg1"/>
                </a:solidFill>
              </a:rPr>
              <a:t> zapovijedao je američki general Dwight Eisenhower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BF6AA954-F5D1-CF72-AA5A-F2E4E81D20F5}"/>
              </a:ext>
            </a:extLst>
          </p:cNvPr>
          <p:cNvSpPr txBox="1"/>
          <p:nvPr/>
        </p:nvSpPr>
        <p:spPr>
          <a:xfrm>
            <a:off x="574158" y="691116"/>
            <a:ext cx="9062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b="1" i="1" dirty="0"/>
              <a:t>OPERACIJA OVERLORD – 6. LIPANJ 1944.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E471325-9992-5A65-53C8-1B1625820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67" y="3343936"/>
            <a:ext cx="9442841" cy="328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64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6375C1E-0FD5-AA68-B41C-681D5016E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58" y="138223"/>
            <a:ext cx="8775404" cy="658155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5F07A6F0-ECE4-5CF7-B2D1-92C3794E7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9B5B61D-91BD-3B15-D4CC-CFEA73E5E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" y="138223"/>
            <a:ext cx="12187890" cy="65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8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3F2220D-D89A-4A4A-F68F-31FF1B8F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5" y="414669"/>
            <a:ext cx="9080602" cy="6028661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9853A35-91E6-B756-FDAF-45A740C4F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55" y="156445"/>
            <a:ext cx="9771321" cy="654510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EB0731C-77C9-4313-CDBB-75B18EF39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55" y="156445"/>
            <a:ext cx="9771321" cy="654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0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EB3852E-AB58-5573-C78E-A30096C1D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68" y="228600"/>
            <a:ext cx="8343900" cy="64008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0A0340D-7838-DC5F-B74C-1194AA90A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89" y="228600"/>
            <a:ext cx="8850630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2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BF6D385-654B-3DC2-D335-1A4FC5DE4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28" y="1258038"/>
            <a:ext cx="3416595" cy="434192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C9A9AD3-0CF3-03E2-6F04-72FAC163C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1258038"/>
            <a:ext cx="7467600" cy="5486400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062107F2-ED6D-8EF1-6026-C60ECCA71CF6}"/>
              </a:ext>
            </a:extLst>
          </p:cNvPr>
          <p:cNvSpPr txBox="1"/>
          <p:nvPr/>
        </p:nvSpPr>
        <p:spPr>
          <a:xfrm>
            <a:off x="5943598" y="393402"/>
            <a:ext cx="5446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>
                <a:solidFill>
                  <a:schemeClr val="bg1"/>
                </a:solidFill>
              </a:rPr>
              <a:t>25. Kolovoz 1944.</a:t>
            </a:r>
          </a:p>
        </p:txBody>
      </p:sp>
    </p:spTree>
    <p:extLst>
      <p:ext uri="{BB962C8B-B14F-4D97-AF65-F5344CB8AC3E}">
        <p14:creationId xmlns:p14="http://schemas.microsoft.com/office/powerpoint/2010/main" val="2599996770"/>
      </p:ext>
    </p:extLst>
  </p:cSld>
  <p:clrMapOvr>
    <a:masterClrMapping/>
  </p:clrMapOvr>
</p:sld>
</file>

<file path=ppt/theme/theme1.xml><?xml version="1.0" encoding="utf-8"?>
<a:theme xmlns:a="http://schemas.openxmlformats.org/drawingml/2006/main" name="Isječak">
  <a:themeElements>
    <a:clrScheme name="Isječak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Isječ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sječa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94</TotalTime>
  <Words>179</Words>
  <Application>Microsoft Office PowerPoint</Application>
  <PresentationFormat>Široki zaslon</PresentationFormat>
  <Paragraphs>32</Paragraphs>
  <Slides>16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2" baseType="lpstr">
      <vt:lpstr>Arial</vt:lpstr>
      <vt:lpstr>Century Gothic</vt:lpstr>
      <vt:lpstr>Chiller</vt:lpstr>
      <vt:lpstr>Poppins</vt:lpstr>
      <vt:lpstr>Wingdings 3</vt:lpstr>
      <vt:lpstr>Isječak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</dc:creator>
  <cp:lastModifiedBy>Dell</cp:lastModifiedBy>
  <cp:revision>2</cp:revision>
  <dcterms:created xsi:type="dcterms:W3CDTF">2026-02-04T09:41:45Z</dcterms:created>
  <dcterms:modified xsi:type="dcterms:W3CDTF">2026-02-05T10:39:23Z</dcterms:modified>
</cp:coreProperties>
</file>