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8" r:id="rId8"/>
    <p:sldId id="262" r:id="rId9"/>
    <p:sldId id="263" r:id="rId10"/>
    <p:sldId id="279" r:id="rId11"/>
    <p:sldId id="265" r:id="rId12"/>
    <p:sldId id="277" r:id="rId13"/>
    <p:sldId id="281" r:id="rId14"/>
    <p:sldId id="280" r:id="rId15"/>
    <p:sldId id="282" r:id="rId16"/>
    <p:sldId id="283" r:id="rId17"/>
    <p:sldId id="267" r:id="rId18"/>
    <p:sldId id="268" r:id="rId19"/>
    <p:sldId id="269" r:id="rId20"/>
    <p:sldId id="273" r:id="rId21"/>
    <p:sldId id="286" r:id="rId22"/>
    <p:sldId id="285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EC085-38C3-4743-814E-766BE74C8B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30C309-8CC3-4C4C-B6C4-39D759DE1728}">
      <dgm:prSet/>
      <dgm:spPr/>
      <dgm:t>
        <a:bodyPr/>
        <a:lstStyle/>
        <a:p>
          <a:r>
            <a:rPr lang="hr-HR" dirty="0"/>
            <a:t>Narodni zdravstveni list</a:t>
          </a:r>
          <a:endParaRPr lang="en-US" dirty="0"/>
        </a:p>
      </dgm:t>
    </dgm:pt>
    <dgm:pt modelId="{2CC91119-0610-40E5-8C03-B69D5BD56BFA}" type="parTrans" cxnId="{829008C5-0390-45B0-8BA9-F8B8A85AE7B8}">
      <dgm:prSet/>
      <dgm:spPr/>
      <dgm:t>
        <a:bodyPr/>
        <a:lstStyle/>
        <a:p>
          <a:endParaRPr lang="en-US"/>
        </a:p>
      </dgm:t>
    </dgm:pt>
    <dgm:pt modelId="{1E5F238D-7905-467B-90E8-5A9E3A859012}" type="sibTrans" cxnId="{829008C5-0390-45B0-8BA9-F8B8A85AE7B8}">
      <dgm:prSet/>
      <dgm:spPr/>
      <dgm:t>
        <a:bodyPr/>
        <a:lstStyle/>
        <a:p>
          <a:endParaRPr lang="en-US"/>
        </a:p>
      </dgm:t>
    </dgm:pt>
    <dgm:pt modelId="{004BCE7D-EC04-4BEA-9063-9D536177A756}">
      <dgm:prSet/>
      <dgm:spPr/>
      <dgm:t>
        <a:bodyPr/>
        <a:lstStyle/>
        <a:p>
          <a:r>
            <a:rPr lang="en-GB" dirty="0" err="1"/>
            <a:t>Knežević</a:t>
          </a:r>
          <a:r>
            <a:rPr lang="en-GB" dirty="0"/>
            <a:t>  Z., M. </a:t>
          </a:r>
          <a:r>
            <a:rPr lang="en-GB" dirty="0" err="1"/>
            <a:t>Sedak</a:t>
          </a:r>
          <a:r>
            <a:rPr lang="en-GB" dirty="0"/>
            <a:t> , M. </a:t>
          </a:r>
          <a:r>
            <a:rPr lang="en-GB" dirty="0" err="1"/>
            <a:t>Đokić</a:t>
          </a:r>
          <a:r>
            <a:rPr lang="en-GB" dirty="0"/>
            <a:t>, D. </a:t>
          </a:r>
          <a:r>
            <a:rPr lang="en-GB" dirty="0" err="1"/>
            <a:t>Vratarić</a:t>
          </a:r>
          <a:r>
            <a:rPr lang="hr-HR" dirty="0"/>
            <a:t>: </a:t>
          </a:r>
          <a:r>
            <a:rPr lang="en-GB" dirty="0"/>
            <a:t>Dioksini u </a:t>
          </a:r>
          <a:r>
            <a:rPr lang="en-GB" dirty="0" err="1"/>
            <a:t>hranidbenom</a:t>
          </a:r>
          <a:r>
            <a:rPr lang="en-GB" dirty="0"/>
            <a:t> </a:t>
          </a:r>
          <a:r>
            <a:rPr lang="en-GB" dirty="0" err="1"/>
            <a:t>lancu</a:t>
          </a:r>
          <a:endParaRPr lang="en-US" dirty="0"/>
        </a:p>
      </dgm:t>
    </dgm:pt>
    <dgm:pt modelId="{46A11D63-7816-42B4-967D-825E7FC3BB14}" type="parTrans" cxnId="{3C55EFE9-9597-420B-AAFC-B3921AC3B180}">
      <dgm:prSet/>
      <dgm:spPr/>
      <dgm:t>
        <a:bodyPr/>
        <a:lstStyle/>
        <a:p>
          <a:endParaRPr lang="en-US"/>
        </a:p>
      </dgm:t>
    </dgm:pt>
    <dgm:pt modelId="{55B959C6-73DC-4CA7-B98D-7C4AD9AE720A}" type="sibTrans" cxnId="{3C55EFE9-9597-420B-AAFC-B3921AC3B180}">
      <dgm:prSet/>
      <dgm:spPr/>
      <dgm:t>
        <a:bodyPr/>
        <a:lstStyle/>
        <a:p>
          <a:endParaRPr lang="en-US"/>
        </a:p>
      </dgm:t>
    </dgm:pt>
    <dgm:pt modelId="{48B793F2-FD4E-46B2-A755-4CBCCD036923}">
      <dgm:prSet/>
      <dgm:spPr/>
      <dgm:t>
        <a:bodyPr/>
        <a:lstStyle/>
        <a:p>
          <a:r>
            <a:rPr lang="hr-HR" dirty="0" err="1"/>
            <a:t>Agroklub</a:t>
          </a:r>
          <a:r>
            <a:rPr lang="hr-HR" dirty="0"/>
            <a:t>: Poljoprivredne vijesti</a:t>
          </a:r>
          <a:endParaRPr lang="en-US" dirty="0"/>
        </a:p>
      </dgm:t>
    </dgm:pt>
    <dgm:pt modelId="{5F1A84F3-C682-4596-9FDE-EA7DBD8C3139}" type="parTrans" cxnId="{662662B7-F50C-4B3E-AA0E-6076AAFAD0A0}">
      <dgm:prSet/>
      <dgm:spPr/>
      <dgm:t>
        <a:bodyPr/>
        <a:lstStyle/>
        <a:p>
          <a:endParaRPr lang="en-US"/>
        </a:p>
      </dgm:t>
    </dgm:pt>
    <dgm:pt modelId="{BCF2BE97-DB7C-4A02-8192-91E13221F930}" type="sibTrans" cxnId="{662662B7-F50C-4B3E-AA0E-6076AAFAD0A0}">
      <dgm:prSet/>
      <dgm:spPr/>
      <dgm:t>
        <a:bodyPr/>
        <a:lstStyle/>
        <a:p>
          <a:endParaRPr lang="en-US"/>
        </a:p>
      </dgm:t>
    </dgm:pt>
    <dgm:pt modelId="{A3E42B8D-3DBD-491C-8B57-72F691A64028}" type="pres">
      <dgm:prSet presAssocID="{A25EC085-38C3-4743-814E-766BE74C8BFA}" presName="vert0" presStyleCnt="0">
        <dgm:presLayoutVars>
          <dgm:dir/>
          <dgm:animOne val="branch"/>
          <dgm:animLvl val="lvl"/>
        </dgm:presLayoutVars>
      </dgm:prSet>
      <dgm:spPr/>
    </dgm:pt>
    <dgm:pt modelId="{6C9BBB71-9828-4F51-8159-53A7AB0796CA}" type="pres">
      <dgm:prSet presAssocID="{CA30C309-8CC3-4C4C-B6C4-39D759DE1728}" presName="thickLine" presStyleLbl="alignNode1" presStyleIdx="0" presStyleCnt="3"/>
      <dgm:spPr/>
    </dgm:pt>
    <dgm:pt modelId="{22C44F15-AB29-426C-B4CA-6D886A870557}" type="pres">
      <dgm:prSet presAssocID="{CA30C309-8CC3-4C4C-B6C4-39D759DE1728}" presName="horz1" presStyleCnt="0"/>
      <dgm:spPr/>
    </dgm:pt>
    <dgm:pt modelId="{DF0831AE-8B3D-41F1-82FA-2B96A8DCDB96}" type="pres">
      <dgm:prSet presAssocID="{CA30C309-8CC3-4C4C-B6C4-39D759DE1728}" presName="tx1" presStyleLbl="revTx" presStyleIdx="0" presStyleCnt="3"/>
      <dgm:spPr/>
    </dgm:pt>
    <dgm:pt modelId="{E253B2F5-6B2A-458B-898D-76A3B87894FB}" type="pres">
      <dgm:prSet presAssocID="{CA30C309-8CC3-4C4C-B6C4-39D759DE1728}" presName="vert1" presStyleCnt="0"/>
      <dgm:spPr/>
    </dgm:pt>
    <dgm:pt modelId="{857C3275-2B2E-4CE0-8A86-B89107B144B1}" type="pres">
      <dgm:prSet presAssocID="{004BCE7D-EC04-4BEA-9063-9D536177A756}" presName="thickLine" presStyleLbl="alignNode1" presStyleIdx="1" presStyleCnt="3"/>
      <dgm:spPr/>
    </dgm:pt>
    <dgm:pt modelId="{68514ABD-7EE8-4469-9E9C-5E81EA962DD7}" type="pres">
      <dgm:prSet presAssocID="{004BCE7D-EC04-4BEA-9063-9D536177A756}" presName="horz1" presStyleCnt="0"/>
      <dgm:spPr/>
    </dgm:pt>
    <dgm:pt modelId="{8ACD8E0F-C5B4-4A08-B1B9-1A5C904CA83D}" type="pres">
      <dgm:prSet presAssocID="{004BCE7D-EC04-4BEA-9063-9D536177A756}" presName="tx1" presStyleLbl="revTx" presStyleIdx="1" presStyleCnt="3"/>
      <dgm:spPr/>
    </dgm:pt>
    <dgm:pt modelId="{C7FF73DD-2CB6-4DEC-B7C8-AA07F930F864}" type="pres">
      <dgm:prSet presAssocID="{004BCE7D-EC04-4BEA-9063-9D536177A756}" presName="vert1" presStyleCnt="0"/>
      <dgm:spPr/>
    </dgm:pt>
    <dgm:pt modelId="{09A141D6-479A-4308-A47E-413E138E6057}" type="pres">
      <dgm:prSet presAssocID="{48B793F2-FD4E-46B2-A755-4CBCCD036923}" presName="thickLine" presStyleLbl="alignNode1" presStyleIdx="2" presStyleCnt="3"/>
      <dgm:spPr/>
    </dgm:pt>
    <dgm:pt modelId="{B19684F0-9118-4187-A9E5-F840B07665DE}" type="pres">
      <dgm:prSet presAssocID="{48B793F2-FD4E-46B2-A755-4CBCCD036923}" presName="horz1" presStyleCnt="0"/>
      <dgm:spPr/>
    </dgm:pt>
    <dgm:pt modelId="{098D9982-F66A-42BF-810D-B04F183962E7}" type="pres">
      <dgm:prSet presAssocID="{48B793F2-FD4E-46B2-A755-4CBCCD036923}" presName="tx1" presStyleLbl="revTx" presStyleIdx="2" presStyleCnt="3"/>
      <dgm:spPr/>
    </dgm:pt>
    <dgm:pt modelId="{A4C1970D-3EB5-47AD-8F26-646430D3BE40}" type="pres">
      <dgm:prSet presAssocID="{48B793F2-FD4E-46B2-A755-4CBCCD036923}" presName="vert1" presStyleCnt="0"/>
      <dgm:spPr/>
    </dgm:pt>
  </dgm:ptLst>
  <dgm:cxnLst>
    <dgm:cxn modelId="{2B674F1B-3477-4CDA-81CF-0BCEFA29278E}" type="presOf" srcId="{A25EC085-38C3-4743-814E-766BE74C8BFA}" destId="{A3E42B8D-3DBD-491C-8B57-72F691A64028}" srcOrd="0" destOrd="0" presId="urn:microsoft.com/office/officeart/2008/layout/LinedList"/>
    <dgm:cxn modelId="{B89FBA48-A151-4E1F-AD90-DDB3E25E7196}" type="presOf" srcId="{48B793F2-FD4E-46B2-A755-4CBCCD036923}" destId="{098D9982-F66A-42BF-810D-B04F183962E7}" srcOrd="0" destOrd="0" presId="urn:microsoft.com/office/officeart/2008/layout/LinedList"/>
    <dgm:cxn modelId="{DAC4444A-AE6E-47FE-A4F1-BACBCF3B47D2}" type="presOf" srcId="{CA30C309-8CC3-4C4C-B6C4-39D759DE1728}" destId="{DF0831AE-8B3D-41F1-82FA-2B96A8DCDB96}" srcOrd="0" destOrd="0" presId="urn:microsoft.com/office/officeart/2008/layout/LinedList"/>
    <dgm:cxn modelId="{662662B7-F50C-4B3E-AA0E-6076AAFAD0A0}" srcId="{A25EC085-38C3-4743-814E-766BE74C8BFA}" destId="{48B793F2-FD4E-46B2-A755-4CBCCD036923}" srcOrd="2" destOrd="0" parTransId="{5F1A84F3-C682-4596-9FDE-EA7DBD8C3139}" sibTransId="{BCF2BE97-DB7C-4A02-8192-91E13221F930}"/>
    <dgm:cxn modelId="{829008C5-0390-45B0-8BA9-F8B8A85AE7B8}" srcId="{A25EC085-38C3-4743-814E-766BE74C8BFA}" destId="{CA30C309-8CC3-4C4C-B6C4-39D759DE1728}" srcOrd="0" destOrd="0" parTransId="{2CC91119-0610-40E5-8C03-B69D5BD56BFA}" sibTransId="{1E5F238D-7905-467B-90E8-5A9E3A859012}"/>
    <dgm:cxn modelId="{3C55EFE9-9597-420B-AAFC-B3921AC3B180}" srcId="{A25EC085-38C3-4743-814E-766BE74C8BFA}" destId="{004BCE7D-EC04-4BEA-9063-9D536177A756}" srcOrd="1" destOrd="0" parTransId="{46A11D63-7816-42B4-967D-825E7FC3BB14}" sibTransId="{55B959C6-73DC-4CA7-B98D-7C4AD9AE720A}"/>
    <dgm:cxn modelId="{13F5FAEC-0608-4F6E-BAF5-B68613050257}" type="presOf" srcId="{004BCE7D-EC04-4BEA-9063-9D536177A756}" destId="{8ACD8E0F-C5B4-4A08-B1B9-1A5C904CA83D}" srcOrd="0" destOrd="0" presId="urn:microsoft.com/office/officeart/2008/layout/LinedList"/>
    <dgm:cxn modelId="{6DD0EB41-E258-4D9F-953F-99C3F82C2205}" type="presParOf" srcId="{A3E42B8D-3DBD-491C-8B57-72F691A64028}" destId="{6C9BBB71-9828-4F51-8159-53A7AB0796CA}" srcOrd="0" destOrd="0" presId="urn:microsoft.com/office/officeart/2008/layout/LinedList"/>
    <dgm:cxn modelId="{26E9539A-D044-4E74-B6AC-E4A0BA7B3F50}" type="presParOf" srcId="{A3E42B8D-3DBD-491C-8B57-72F691A64028}" destId="{22C44F15-AB29-426C-B4CA-6D886A870557}" srcOrd="1" destOrd="0" presId="urn:microsoft.com/office/officeart/2008/layout/LinedList"/>
    <dgm:cxn modelId="{D54EA382-F808-46EB-A717-754481ABEF9E}" type="presParOf" srcId="{22C44F15-AB29-426C-B4CA-6D886A870557}" destId="{DF0831AE-8B3D-41F1-82FA-2B96A8DCDB96}" srcOrd="0" destOrd="0" presId="urn:microsoft.com/office/officeart/2008/layout/LinedList"/>
    <dgm:cxn modelId="{BDF7D7F2-F5B3-47F7-B858-B0B51D8A7B7F}" type="presParOf" srcId="{22C44F15-AB29-426C-B4CA-6D886A870557}" destId="{E253B2F5-6B2A-458B-898D-76A3B87894FB}" srcOrd="1" destOrd="0" presId="urn:microsoft.com/office/officeart/2008/layout/LinedList"/>
    <dgm:cxn modelId="{6DFCEF14-C5A4-459E-966F-93C49FEFC5AD}" type="presParOf" srcId="{A3E42B8D-3DBD-491C-8B57-72F691A64028}" destId="{857C3275-2B2E-4CE0-8A86-B89107B144B1}" srcOrd="2" destOrd="0" presId="urn:microsoft.com/office/officeart/2008/layout/LinedList"/>
    <dgm:cxn modelId="{F1B08CA3-E1DE-4F19-98AA-A733F449CA23}" type="presParOf" srcId="{A3E42B8D-3DBD-491C-8B57-72F691A64028}" destId="{68514ABD-7EE8-4469-9E9C-5E81EA962DD7}" srcOrd="3" destOrd="0" presId="urn:microsoft.com/office/officeart/2008/layout/LinedList"/>
    <dgm:cxn modelId="{4A6BF986-DFC9-420D-A62A-059A53375684}" type="presParOf" srcId="{68514ABD-7EE8-4469-9E9C-5E81EA962DD7}" destId="{8ACD8E0F-C5B4-4A08-B1B9-1A5C904CA83D}" srcOrd="0" destOrd="0" presId="urn:microsoft.com/office/officeart/2008/layout/LinedList"/>
    <dgm:cxn modelId="{B769C6AF-C3BD-4CE0-AD20-4B8CC34EBB20}" type="presParOf" srcId="{68514ABD-7EE8-4469-9E9C-5E81EA962DD7}" destId="{C7FF73DD-2CB6-4DEC-B7C8-AA07F930F864}" srcOrd="1" destOrd="0" presId="urn:microsoft.com/office/officeart/2008/layout/LinedList"/>
    <dgm:cxn modelId="{ECE798CA-80B1-4592-A22F-2CDFCA4736C5}" type="presParOf" srcId="{A3E42B8D-3DBD-491C-8B57-72F691A64028}" destId="{09A141D6-479A-4308-A47E-413E138E6057}" srcOrd="4" destOrd="0" presId="urn:microsoft.com/office/officeart/2008/layout/LinedList"/>
    <dgm:cxn modelId="{82234DDC-9DB8-4325-AC55-0A862D664F82}" type="presParOf" srcId="{A3E42B8D-3DBD-491C-8B57-72F691A64028}" destId="{B19684F0-9118-4187-A9E5-F840B07665DE}" srcOrd="5" destOrd="0" presId="urn:microsoft.com/office/officeart/2008/layout/LinedList"/>
    <dgm:cxn modelId="{F1ED9FD1-148B-46C6-8163-2414CE958615}" type="presParOf" srcId="{B19684F0-9118-4187-A9E5-F840B07665DE}" destId="{098D9982-F66A-42BF-810D-B04F183962E7}" srcOrd="0" destOrd="0" presId="urn:microsoft.com/office/officeart/2008/layout/LinedList"/>
    <dgm:cxn modelId="{28D65A7D-0514-4C10-A030-39EF2AC102F8}" type="presParOf" srcId="{B19684F0-9118-4187-A9E5-F840B07665DE}" destId="{A4C1970D-3EB5-47AD-8F26-646430D3BE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BBB71-9828-4F51-8159-53A7AB0796C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31AE-8B3D-41F1-82FA-2B96A8DCDB96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Narodni zdravstveni list</a:t>
          </a:r>
          <a:endParaRPr lang="en-US" sz="4000" kern="1200" dirty="0"/>
        </a:p>
      </dsp:txBody>
      <dsp:txXfrm>
        <a:off x="0" y="2124"/>
        <a:ext cx="10515600" cy="1449029"/>
      </dsp:txXfrm>
    </dsp:sp>
    <dsp:sp modelId="{857C3275-2B2E-4CE0-8A86-B89107B144B1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D8E0F-C5B4-4A08-B1B9-1A5C904CA83D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 err="1"/>
            <a:t>Knežević</a:t>
          </a:r>
          <a:r>
            <a:rPr lang="en-GB" sz="4000" kern="1200" dirty="0"/>
            <a:t>  Z., M. </a:t>
          </a:r>
          <a:r>
            <a:rPr lang="en-GB" sz="4000" kern="1200" dirty="0" err="1"/>
            <a:t>Sedak</a:t>
          </a:r>
          <a:r>
            <a:rPr lang="en-GB" sz="4000" kern="1200" dirty="0"/>
            <a:t> , M. </a:t>
          </a:r>
          <a:r>
            <a:rPr lang="en-GB" sz="4000" kern="1200" dirty="0" err="1"/>
            <a:t>Đokić</a:t>
          </a:r>
          <a:r>
            <a:rPr lang="en-GB" sz="4000" kern="1200" dirty="0"/>
            <a:t>, D. </a:t>
          </a:r>
          <a:r>
            <a:rPr lang="en-GB" sz="4000" kern="1200" dirty="0" err="1"/>
            <a:t>Vratarić</a:t>
          </a:r>
          <a:r>
            <a:rPr lang="hr-HR" sz="4000" kern="1200" dirty="0"/>
            <a:t>: </a:t>
          </a:r>
          <a:r>
            <a:rPr lang="en-GB" sz="4000" kern="1200" dirty="0"/>
            <a:t>Dioksini u </a:t>
          </a:r>
          <a:r>
            <a:rPr lang="en-GB" sz="4000" kern="1200" dirty="0" err="1"/>
            <a:t>hranidbenom</a:t>
          </a:r>
          <a:r>
            <a:rPr lang="en-GB" sz="4000" kern="1200" dirty="0"/>
            <a:t> </a:t>
          </a:r>
          <a:r>
            <a:rPr lang="en-GB" sz="4000" kern="1200" dirty="0" err="1"/>
            <a:t>lancu</a:t>
          </a:r>
          <a:endParaRPr lang="en-US" sz="4000" kern="1200" dirty="0"/>
        </a:p>
      </dsp:txBody>
      <dsp:txXfrm>
        <a:off x="0" y="1451154"/>
        <a:ext cx="10515600" cy="1449029"/>
      </dsp:txXfrm>
    </dsp:sp>
    <dsp:sp modelId="{09A141D6-479A-4308-A47E-413E138E6057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D9982-F66A-42BF-810D-B04F183962E7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 err="1"/>
            <a:t>Agroklub</a:t>
          </a:r>
          <a:r>
            <a:rPr lang="hr-HR" sz="4000" kern="1200" dirty="0"/>
            <a:t>: Poljoprivredne vijesti</a:t>
          </a:r>
          <a:endParaRPr lang="en-US" sz="4000" kern="1200" dirty="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A48A7-34B5-4116-B3E3-1C7180203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33E57D-7E87-4B40-B497-6B890E007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688A90-358D-4C91-821B-603CF8D9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01C2BB-42D5-499B-8C92-1FE0B72B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EFBEE7-50C3-4A90-8F48-48E2BC32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72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C3E687-0D90-4472-9B3A-20FDAE4C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3A06740-2066-475B-9294-0424967D3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86C0EE-824A-4B73-87CC-9AAE3FE6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AFF625-EFFC-46D3-9CD4-5B1E0CEF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A483F0-137C-4B9C-87EC-CD57F02A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5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CE6D497-2E71-4806-BADB-DCC49E1E4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A4F0509-C824-4030-BE9E-7CB055AD5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E30C98-5EC0-4B11-9A12-B06A473E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FF1A8B-7A35-4C53-B1B0-B078AD63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652F77-0ECE-41BC-B889-7CB82202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51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0C5845-551A-4814-BC06-2F17618B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BE0164-7A08-4E44-A27E-E936AEB3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CF0B09-57F9-4570-ADC6-A8306EDD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DF310B-C732-49BE-B39E-8E645103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8C9221-0C16-4DB9-83D4-0B75C4B0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84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B96AB1-6038-413D-93D0-63F926B3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5EFA0C-BAC7-49E3-BBA0-ADC7C603B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7759AC-920B-4137-B68A-EF03CAAC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BAD1EC-21F3-41F2-8B28-84478EE1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6E32AE-FDA9-4F65-8D2A-5112B995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32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BD038-0AD2-491D-81D4-8BD6E4CA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1C6967-AC60-4D36-B1E5-F677BE3A3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3144F7-F20E-404E-AC6C-1495EFB42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81DB87-F850-4BA2-8F9F-8011A4C4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8B5EAF-CCAD-4C3B-A22A-735FE016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3E843-7897-4E62-92B8-8A05558B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8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4ECEA9-197A-4500-B190-83D85321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4E5A69-D1C0-42D4-A7C9-CA642AAA2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0189901-F8FF-401A-B427-277644414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58AB03-E996-42A1-A592-0AC338EDD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7D7190F-C40E-40D5-A762-67A044DB6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835FC5F-0567-4F0A-A17A-492B21CC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0BFC0F4-07EA-434F-B2D1-B4435795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4176B44-9A89-4183-8D39-1D8EB9B9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42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5A97E5-D7A1-426C-8A5E-D6167AA5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44ACC84-5E0A-427D-B0BA-C00853DE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BFBF5A4-F4FA-4728-8DB2-3C8FBCD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3B4AA63-F777-4774-A3A1-7BCA6EFB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1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44E6E0-DDC4-47F9-B9FF-519E2E0B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A2B2EEC-AB7A-44D7-ADF8-C38EC2B2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9AB1EB6-E06E-45BD-9861-1BC20CE1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03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5145F0-522F-4023-8850-4D5F769A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4DE68F-4778-44D6-923A-27D8097C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E79CAD-EB5A-4C3D-8408-FBAC586B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E1A9D3-4CA7-4E22-A0CB-509E710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348AE9-F5AA-4A57-A044-3627008A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396AB4-C843-4773-B0C3-B87796CB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4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E6F40-964B-4AD3-9FD2-E4871FC5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47E4CC3-CD58-42A1-ABB5-3012C9AA4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892B92-BB16-4220-9D96-E4A02CB9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591328F-FED9-46F8-94BC-55E6687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4402F3-3C98-4AA3-A125-0E6177C4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128EC1-ABB0-496B-A213-1980392F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3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3EC940C-4F83-49AA-988D-3E111258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E11798-CBE2-4EDE-AC0B-D142661A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C8C66B-2259-4739-BEB0-C394CCC8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C277-9CE9-448F-8483-A770D7647399}" type="datetimeFigureOut">
              <a:rPr lang="hr-HR" smtClean="0"/>
              <a:t>13.4.2022.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344131-349E-4CD3-A2A9-C47A26048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7E3E57-439B-4187-9F1C-DCDBD717C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099A-00CE-43BA-8418-104F787653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3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238409-6C18-41A0-87C9-05F3CE243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115" y="515706"/>
            <a:ext cx="10053763" cy="2181985"/>
          </a:xfrm>
        </p:spPr>
        <p:txBody>
          <a:bodyPr anchor="b">
            <a:normAutofit/>
          </a:bodyPr>
          <a:lstStyle/>
          <a:p>
            <a:r>
              <a:rPr lang="hr-HR" sz="4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Županijsko stručno vijeće</a:t>
            </a:r>
            <a:br>
              <a:rPr lang="hr-HR" sz="4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hr-HR" sz="4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nastavnika kemije i biologije</a:t>
            </a:r>
            <a:br>
              <a:rPr lang="hr-HR" sz="48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hr-HR" sz="48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0F7ACC-EFFF-4A84-992F-9E60E9ED4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432" y="473765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Posterama" panose="020B0504020200020000" pitchFamily="34" charset="0"/>
                <a:cs typeface="Posterama" panose="020B0504020200020000" pitchFamily="34" charset="0"/>
              </a:rPr>
              <a:t>Nikica Grabovac-</a:t>
            </a:r>
            <a:r>
              <a:rPr lang="hr-HR" dirty="0" err="1">
                <a:latin typeface="Posterama" panose="020B0504020200020000" pitchFamily="34" charset="0"/>
                <a:cs typeface="Posterama" panose="020B0504020200020000" pitchFamily="34" charset="0"/>
              </a:rPr>
              <a:t>Vujasić,dipl.ing.kemije</a:t>
            </a:r>
            <a:r>
              <a:rPr lang="hr-HR" dirty="0">
                <a:latin typeface="Posterama" panose="020B0504020200020000" pitchFamily="34" charset="0"/>
                <a:cs typeface="Posterama" panose="020B0504020200020000" pitchFamily="34" charset="0"/>
              </a:rPr>
              <a:t>, profesor mentor</a:t>
            </a:r>
          </a:p>
          <a:p>
            <a:r>
              <a:rPr lang="hr-HR" dirty="0">
                <a:latin typeface="Posterama" panose="020B0504020200020000" pitchFamily="34" charset="0"/>
                <a:cs typeface="Posterama" panose="020B0504020200020000" pitchFamily="34" charset="0"/>
              </a:rPr>
              <a:t>Sisak, 14.travnja 2022.</a:t>
            </a:r>
          </a:p>
          <a:p>
            <a:r>
              <a:rPr lang="hr-HR" dirty="0"/>
              <a:t>				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5E5D22A-D143-4941-8194-E2C66BF7FB19}"/>
              </a:ext>
            </a:extLst>
          </p:cNvPr>
          <p:cNvSpPr txBox="1"/>
          <p:nvPr/>
        </p:nvSpPr>
        <p:spPr>
          <a:xfrm>
            <a:off x="2145642" y="2649910"/>
            <a:ext cx="758153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DIOKSINI</a:t>
            </a:r>
            <a:r>
              <a:rPr lang="hr-HR" sz="3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- </a:t>
            </a:r>
            <a:br>
              <a:rPr lang="hr-HR" sz="3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hr-HR" sz="3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onečišćivači zraka</a:t>
            </a:r>
            <a:endParaRPr lang="hr-HR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227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6155A7-37FD-4B4F-AE8A-3C06AD47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Kako smanjiti </a:t>
            </a:r>
            <a:r>
              <a:rPr lang="hr-HR">
                <a:solidFill>
                  <a:srgbClr val="FFFFFF"/>
                </a:solidFill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količinu dioksina u okolišu?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528782-DBB9-4B4D-A4B4-B03194E8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029375"/>
          </a:xfrm>
        </p:spPr>
        <p:txBody>
          <a:bodyPr anchor="ctr">
            <a:norm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Prije svega, treba utjecati na nekontrolirano bacanje toksičnog otpada u okoliš, jer je sigurno da će, prije ili kasnije, završiti u prehrambenom lancu </a:t>
            </a: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Treba izbjegavati samostalno spaljivanje kućnog smeća (osobito smeća od materijala kao što su umjetne mase, gume i dr..) i dati ga na spaljivanje komunalnim poduzećima</a:t>
            </a: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Treba utjecati na proizvodnju kemikalija bez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 kao nusprodukta </a:t>
            </a: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To se naročito odnosi na pesticide, kao široko primjenjive kemijske spojeve u poljoprivredi </a:t>
            </a: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Potrebno je voditi računa o nadzoru nad proizvodnjom koja utječe na zagađenje okoliša te neprestano kontrolirati hranu</a:t>
            </a:r>
            <a:br>
              <a:rPr lang="hr-HR" sz="2400" dirty="0"/>
            </a:br>
            <a:endParaRPr lang="hr-HR" sz="24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9171078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5274E7-11F0-4A20-8B7F-A3DE43E4E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9091" r="3241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82511B-3B4B-49F8-B06F-42A16CEB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27" y="637794"/>
            <a:ext cx="7083002" cy="1442466"/>
          </a:xfrm>
        </p:spPr>
        <p:txBody>
          <a:bodyPr anchor="b">
            <a:noAutofit/>
          </a:bodyPr>
          <a:lstStyle/>
          <a:p>
            <a:r>
              <a:rPr lang="hr-HR" sz="5400" b="1" dirty="0"/>
              <a:t>Zaštita od unosa </a:t>
            </a:r>
            <a:r>
              <a:rPr lang="hr-HR" sz="5400" b="1" dirty="0" err="1"/>
              <a:t>dioksina</a:t>
            </a:r>
            <a:endParaRPr lang="hr-HR" sz="5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545552-524B-49F0-89DD-F8FB5CD7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34921"/>
            <a:ext cx="7083002" cy="4085797"/>
          </a:xfrm>
        </p:spPr>
        <p:txBody>
          <a:bodyPr anchor="t">
            <a:normAutofit fontScale="92500"/>
          </a:bodyPr>
          <a:lstStyle/>
          <a:p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Čovjek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može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donekle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zaštititi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tako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da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unosi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namirnice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manje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masnoća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uz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jednostavnu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pripremu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(bez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puno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prženja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vatre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sl.)</a:t>
            </a:r>
            <a:endParaRPr lang="hr-HR" sz="2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Kako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akumuliraju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u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masnome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tkivu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treba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izbjegavati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masno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meso,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masno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mlijeko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mliječne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proizvode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a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konzumaciji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riba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peradi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treba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uklanjati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kožu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endParaRPr lang="hr-HR" sz="2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Također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treba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unositi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različite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namirnice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(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voće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povrće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)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od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različitih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proizvođača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endParaRPr lang="hr-HR" sz="2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Unos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bit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će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tada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manji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ravnomjerniji</a:t>
            </a:r>
            <a:endParaRPr lang="en-GB" sz="2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1336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7E873-A352-4081-A6AD-6F6CA70B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5" y="280486"/>
            <a:ext cx="4572000" cy="1325563"/>
          </a:xfrm>
        </p:spPr>
        <p:txBody>
          <a:bodyPr/>
          <a:lstStyle/>
          <a:p>
            <a:r>
              <a:rPr lang="hr-HR" dirty="0">
                <a:latin typeface="Posterama" panose="020B0504020200020000" pitchFamily="34" charset="0"/>
                <a:cs typeface="Posterama" panose="020B0504020200020000" pitchFamily="34" charset="0"/>
              </a:rPr>
              <a:t>Tema: </a:t>
            </a:r>
            <a:r>
              <a:rPr lang="hr-HR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Dioksini</a:t>
            </a:r>
            <a:endParaRPr lang="hr-HR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0FA529-AAD7-4830-A96A-4DF77C3E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4702175"/>
            <a:ext cx="10515600" cy="205391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Istraživačko učenje</a:t>
            </a:r>
          </a:p>
        </p:txBody>
      </p:sp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79C43BB8-1401-44C7-803D-5C6DB7A9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73" y="1634624"/>
            <a:ext cx="4868703" cy="2496373"/>
          </a:xfrm>
          <a:prstGeom prst="rect">
            <a:avLst/>
          </a:prstGeom>
        </p:spPr>
      </p:pic>
      <p:pic>
        <p:nvPicPr>
          <p:cNvPr id="1026" name="Picture 2" descr="INOVATIVNE METODE U PROCESU POUČAVANJA - PRIMJERI DOBRE PRAKSE WEBINAR  EDUKACIJE U SKLOPU KURIKULARNE REFORME">
            <a:extLst>
              <a:ext uri="{FF2B5EF4-FFF2-40B4-BE49-F238E27FC236}">
                <a16:creationId xmlns:a16="http://schemas.microsoft.com/office/drawing/2014/main" id="{D334D647-FB16-41DD-BDFD-EF6797AE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5288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860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E2A2AD-64F8-49DC-BCA7-DB3CF910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39"/>
            <a:ext cx="10495521" cy="1257011"/>
          </a:xfrm>
        </p:spPr>
        <p:txBody>
          <a:bodyPr>
            <a:normAutofit/>
          </a:bodyPr>
          <a:lstStyle/>
          <a:p>
            <a:r>
              <a:rPr lang="it-IT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Odgojno-obrazovni</a:t>
            </a:r>
            <a:r>
              <a:rPr lang="it-IT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it-IT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ishodi</a:t>
            </a:r>
            <a:r>
              <a:rPr lang="it-IT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it-IT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usvojenosti</a:t>
            </a:r>
            <a:r>
              <a:rPr lang="it-IT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it-IT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nakon</a:t>
            </a:r>
            <a:r>
              <a:rPr lang="it-IT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it-IT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provedenog</a:t>
            </a:r>
            <a:r>
              <a:rPr lang="it-IT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it-IT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istraživanja</a:t>
            </a:r>
            <a:r>
              <a:rPr lang="it-IT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endParaRPr lang="hr-HR" sz="37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87D0B1-614E-4EFF-8052-9CCC8354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714" y="1782828"/>
            <a:ext cx="10176648" cy="4814741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KEM SŠ AB.4.7. Analizira kemijske promjene (isparavanje, gorenje itd.) na primjerima reakcija u okolišu.</a:t>
            </a:r>
          </a:p>
          <a:p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KEM SŠ AB.4.8. Kritički razmišlja o utjecaju štetnih tvari na hranu i    zdravlje čovjeka te o zaštiti okoliša.</a:t>
            </a:r>
          </a:p>
          <a:p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KEM SŠ D.4.9. Primjenjuje matematička znanja i vještine.</a:t>
            </a:r>
          </a:p>
          <a:p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KEM SŠ D.4.10. Uočava zakonitosti uopćavanjem podataka prikazanih tekstom, crtežom, modelima, tablicama i grafovima.</a:t>
            </a:r>
          </a:p>
          <a:p>
            <a:endParaRPr lang="hr-HR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58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497277-2DD5-4ACA-8754-7B0DEF1B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Odgojno-obrazovna očekivanja MPT-a: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8EF229-2107-4AC0-9BF7-5A632858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08" y="1458411"/>
            <a:ext cx="10648707" cy="5162308"/>
          </a:xfrm>
        </p:spPr>
        <p:txBody>
          <a:bodyPr anchor="ctr">
            <a:normAutofit/>
          </a:bodyPr>
          <a:lstStyle/>
          <a:p>
            <a:r>
              <a:rPr lang="hr-H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ikt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C.5.1. Učenik samostalno provodi složeno istraživanje s pomoću IKT-a.</a:t>
            </a: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 B.5.2. Planira i upravlja aktivnostima</a:t>
            </a:r>
          </a:p>
          <a:p>
            <a:r>
              <a:rPr lang="hr-H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osr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B.5.2. Suradnički uči i radi u timu.</a:t>
            </a:r>
          </a:p>
          <a:p>
            <a:r>
              <a:rPr lang="hr-H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ikt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C.5.2. Učenik samostalno i samoinicijativno provodi složeno pretraživanje informacija u digitalnome okružju.</a:t>
            </a: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A.5.2. Opisuje i primjenjuje zdrave stilove života koji podrazumijevaju pravilnu prehranu i odgovarajuću tjelesnu aktivnost.</a:t>
            </a:r>
          </a:p>
          <a:p>
            <a:r>
              <a:rPr lang="hr-H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odr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B.5.1. Kritički promišlja o utjecaju našega djelovanja na Zemlju i čovječanstvo.</a:t>
            </a:r>
          </a:p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C.5.3.B Opisuje najčešće profesionalne rizike za zdravlje pojedinih zanimanja.</a:t>
            </a:r>
          </a:p>
          <a:p>
            <a:r>
              <a:rPr lang="hr-H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goo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C.5.3. Promiče kvalitetu života u zajednici.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5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B6E352-09A5-4128-BA59-E66E4DD6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02660"/>
            <a:ext cx="10252453" cy="1465355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Aktivnosti učenika</a:t>
            </a:r>
            <a:b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rad u grupama prema pitanjima u prezentaciji </a:t>
            </a:r>
            <a:endParaRPr lang="hr-HR" sz="40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C70007-B619-4B60-8F15-8189C7AD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921397"/>
            <a:ext cx="9569547" cy="4525702"/>
          </a:xfrm>
        </p:spPr>
        <p:txBody>
          <a:bodyPr anchor="ctr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Grupa:</a:t>
            </a: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Što su </a:t>
            </a:r>
            <a:r>
              <a:rPr kumimoji="0" lang="hr-H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</a:t>
            </a: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?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Napisati molekulske formule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na temelju strukturne formule veznim crticama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Izračunati relativnu molekulsku masu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i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maseni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udio pojedinih elemenata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Izraditi model molekula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u odabranoj tehnici</a:t>
            </a:r>
          </a:p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Grupa: </a:t>
            </a:r>
            <a:r>
              <a:rPr kumimoji="0" lang="hr-H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Trovanj</a:t>
            </a:r>
            <a:r>
              <a:rPr lang="hr-HR" sz="2400" i="1" dirty="0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 </a:t>
            </a:r>
            <a:r>
              <a:rPr lang="hr-HR" sz="2400" i="1" dirty="0" err="1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dioksinima</a:t>
            </a:r>
            <a:endParaRPr kumimoji="0" lang="hr-HR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Istražiti i navesti utjecaj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na kvalitetu zraka, vode, tla i hrane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Navesti primjere trovanja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dioksinima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u povijesti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Proučiti simptome trovanja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dioksinima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hr-HR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230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B6E352-09A5-4128-BA59-E66E4DD6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02660"/>
            <a:ext cx="10252453" cy="1465355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Aktivnosti učenika</a:t>
            </a:r>
            <a:b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rad u grupama prema pitanjima u prezentaciji </a:t>
            </a:r>
            <a:endParaRPr lang="hr-HR" sz="40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C70007-B619-4B60-8F15-8189C7AD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581374"/>
            <a:ext cx="9569547" cy="5099125"/>
          </a:xfrm>
        </p:spPr>
        <p:txBody>
          <a:bodyPr anchor="ctr">
            <a:norm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Grupa:</a:t>
            </a: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Štetnost </a:t>
            </a:r>
            <a:r>
              <a:rPr kumimoji="0" lang="hr-H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za zdravlje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Prikazati kruženje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u prirodi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Istražiti prehrambene proizvode koji apsorbiraju najviše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(voće, povrće i meso)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Istražiti i 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avesti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koji postotak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je štetan za zdravlje </a:t>
            </a:r>
          </a:p>
          <a:p>
            <a:pPr marL="4572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Grupa: </a:t>
            </a:r>
            <a:r>
              <a:rPr lang="hr-HR" sz="2400" i="1" dirty="0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Briga za okoliš</a:t>
            </a:r>
            <a:endParaRPr kumimoji="0" lang="hr-HR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Mjere za sprječavanje oslobađanja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Posterama" panose="020B0504020200020000" pitchFamily="34" charset="0"/>
                <a:cs typeface="Posterama" panose="020B0504020200020000" pitchFamily="34" charset="0"/>
              </a:rPr>
              <a:t> u okoliš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Pravilno odvajanje otpada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Odgovoriti na pitanje: ”</a:t>
            </a:r>
            <a:r>
              <a:rPr lang="hr-H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Zašto na odlagalištima otpada treba odmah ugasiti požar?</a:t>
            </a:r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”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3394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C08538-9EF1-4CA6-95A6-A482488C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20" y="857998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Prikaz rezultata istraživanja: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B33694-3027-4AA5-A642-7E9BEED2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372" y="2378076"/>
            <a:ext cx="9708995" cy="3567173"/>
          </a:xfrm>
        </p:spPr>
        <p:txBody>
          <a:bodyPr anchor="ctr">
            <a:norm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Izrada letaka, crteža, modela molekula, grafikona o: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pravilnom odlaganju i saniranju otpada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štetnom utjecaju na zdravlje nekontroliranog spaljivanja otpada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navesti primjere iz povijesti o trovanju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dioksinima</a:t>
            </a:r>
            <a:endParaRPr lang="hr-HR" sz="2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prezentirati strukture molekula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endParaRPr lang="hr-HR" sz="2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514350" indent="-514350">
              <a:buAutoNum type="arabicPeriod"/>
            </a:pP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postotak apsorbiranog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 u živim organizmima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2731644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E63778-5767-44F2-A3BB-DD0FA604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4" y="2853167"/>
            <a:ext cx="309437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Vrednovanje</a:t>
            </a:r>
            <a:r>
              <a:rPr lang="en-US" sz="34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rezultata</a:t>
            </a:r>
            <a:r>
              <a:rPr lang="en-US" sz="34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rada</a:t>
            </a:r>
            <a:r>
              <a:rPr lang="en-US" sz="34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</a:t>
            </a:r>
            <a:br>
              <a:rPr lang="en-US" sz="3400" kern="12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sz="3400" kern="12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650E2103-3891-44EB-B2BC-1D958C47A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737" y="745392"/>
            <a:ext cx="7225748" cy="56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021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DED566-E78B-4DFE-8C02-EF42A805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Vrednovanje</a:t>
            </a:r>
            <a:r>
              <a:rPr lang="de-DE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zaključaka</a:t>
            </a:r>
            <a:r>
              <a:rPr lang="de-DE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samog</a:t>
            </a:r>
            <a:r>
              <a:rPr lang="de-DE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rada</a:t>
            </a:r>
            <a:endParaRPr lang="en-US" kern="12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ica 4">
            <a:extLst>
              <a:ext uri="{FF2B5EF4-FFF2-40B4-BE49-F238E27FC236}">
                <a16:creationId xmlns:a16="http://schemas.microsoft.com/office/drawing/2014/main" id="{F798984C-4899-460C-9C16-75948CCA2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24069"/>
              </p:ext>
            </p:extLst>
          </p:nvPr>
        </p:nvGraphicFramePr>
        <p:xfrm>
          <a:off x="1129437" y="2798763"/>
          <a:ext cx="9917255" cy="3282952"/>
        </p:xfrm>
        <a:graphic>
          <a:graphicData uri="http://schemas.openxmlformats.org/drawingml/2006/table">
            <a:tbl>
              <a:tblPr firstRow="1" firstCol="1"/>
              <a:tblGrid>
                <a:gridCol w="2364870">
                  <a:extLst>
                    <a:ext uri="{9D8B030D-6E8A-4147-A177-3AD203B41FA5}">
                      <a16:colId xmlns:a16="http://schemas.microsoft.com/office/drawing/2014/main" val="3177581215"/>
                    </a:ext>
                  </a:extLst>
                </a:gridCol>
                <a:gridCol w="2520235">
                  <a:extLst>
                    <a:ext uri="{9D8B030D-6E8A-4147-A177-3AD203B41FA5}">
                      <a16:colId xmlns:a16="http://schemas.microsoft.com/office/drawing/2014/main" val="2380938989"/>
                    </a:ext>
                  </a:extLst>
                </a:gridCol>
                <a:gridCol w="2492503">
                  <a:extLst>
                    <a:ext uri="{9D8B030D-6E8A-4147-A177-3AD203B41FA5}">
                      <a16:colId xmlns:a16="http://schemas.microsoft.com/office/drawing/2014/main" val="1820922891"/>
                    </a:ext>
                  </a:extLst>
                </a:gridCol>
                <a:gridCol w="2539647">
                  <a:extLst>
                    <a:ext uri="{9D8B030D-6E8A-4147-A177-3AD203B41FA5}">
                      <a16:colId xmlns:a16="http://schemas.microsoft.com/office/drawing/2014/main" val="1207694341"/>
                    </a:ext>
                  </a:extLst>
                </a:gridCol>
              </a:tblGrid>
              <a:tr h="6195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RASPRAVA I ZAKLJUČAK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15495"/>
                  </a:ext>
                </a:extLst>
              </a:tr>
              <a:tr h="6195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Procijena kvalitete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Rasprava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Zaključak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Vrednovanje praktičnog rada i dobivenih rezultata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627682"/>
                  </a:ext>
                </a:extLst>
              </a:tr>
              <a:tr h="2043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Kompletno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raspravi su komentirani svi dobiveni rezultati i grafikoni koji su prikazani u istraživanju.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Ispravan zaključak na temelju točne interpretacije rezultata uz teorijsko objašnjenje i ponekad podatke iz literature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Komentiran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sam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rada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rezultati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isticanje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ograničenja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slabosti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grešaka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Predložene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promjene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poboljšale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sljedeće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7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</a:t>
                      </a:r>
                      <a:r>
                        <a:rPr lang="de-DE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03" marR="103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0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718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3CE751-598C-4A1E-869F-5183A1AD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66257"/>
            <a:ext cx="6594189" cy="1494459"/>
          </a:xfrm>
        </p:spPr>
        <p:txBody>
          <a:bodyPr>
            <a:normAutofit/>
          </a:bodyPr>
          <a:lstStyle/>
          <a:p>
            <a:pPr algn="ctr"/>
            <a:r>
              <a:rPr lang="hr-H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Što su </a:t>
            </a:r>
            <a:r>
              <a:rPr lang="hr-HR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dioksini</a:t>
            </a:r>
            <a:r>
              <a:rPr lang="hr-H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br>
              <a:rPr lang="hr-H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8A5F39C-BCF6-46A4-BC31-1BBA3F5DC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3"/>
          <a:stretch/>
        </p:blipFill>
        <p:spPr bwMode="auto">
          <a:xfrm>
            <a:off x="772340" y="1213742"/>
            <a:ext cx="5983181" cy="3481752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E23807B-8257-4DD5-91FA-CC701176B5FD}"/>
              </a:ext>
            </a:extLst>
          </p:cNvPr>
          <p:cNvSpPr txBox="1"/>
          <p:nvPr/>
        </p:nvSpPr>
        <p:spPr>
          <a:xfrm>
            <a:off x="8084775" y="996624"/>
            <a:ext cx="300635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Dioksini su vrlo rasprostranjene toksične tvari u okolišu, koje su posljedica tehnoloških aktivnosti čovjeka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U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Hrvatskoj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nema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kontrole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u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namirnicama</a:t>
            </a:r>
            <a:endParaRPr kumimoji="0" lang="hr-HR" alt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br>
              <a:rPr lang="hr-HR" sz="24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hr-HR" sz="2400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84770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898FA5-8DFA-4F96-8EC9-AF5450D9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Vrednovanje</a:t>
            </a:r>
            <a:r>
              <a:rPr lang="de-DE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rasprave</a:t>
            </a:r>
            <a:endParaRPr lang="hr-HR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AD6F9EB0-938E-43E3-980C-4E496BC62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35544"/>
              </p:ext>
            </p:extLst>
          </p:nvPr>
        </p:nvGraphicFramePr>
        <p:xfrm>
          <a:off x="788988" y="2892854"/>
          <a:ext cx="10598151" cy="3094771"/>
        </p:xfrm>
        <a:graphic>
          <a:graphicData uri="http://schemas.openxmlformats.org/drawingml/2006/table">
            <a:tbl>
              <a:tblPr firstRow="1" firstCol="1"/>
              <a:tblGrid>
                <a:gridCol w="1762058">
                  <a:extLst>
                    <a:ext uri="{9D8B030D-6E8A-4147-A177-3AD203B41FA5}">
                      <a16:colId xmlns:a16="http://schemas.microsoft.com/office/drawing/2014/main" val="4289193964"/>
                    </a:ext>
                  </a:extLst>
                </a:gridCol>
                <a:gridCol w="4476895">
                  <a:extLst>
                    <a:ext uri="{9D8B030D-6E8A-4147-A177-3AD203B41FA5}">
                      <a16:colId xmlns:a16="http://schemas.microsoft.com/office/drawing/2014/main" val="316540192"/>
                    </a:ext>
                  </a:extLst>
                </a:gridCol>
                <a:gridCol w="4359198">
                  <a:extLst>
                    <a:ext uri="{9D8B030D-6E8A-4147-A177-3AD203B41FA5}">
                      <a16:colId xmlns:a16="http://schemas.microsoft.com/office/drawing/2014/main" val="2628948748"/>
                    </a:ext>
                  </a:extLst>
                </a:gridCol>
              </a:tblGrid>
              <a:tr h="485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Prikupljanje i obrada rezultata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585597"/>
                  </a:ext>
                </a:extLst>
              </a:tr>
              <a:tr h="262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Procjena kvalitete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Bilježenje prikupljenih podataka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Organiziranje i prikaz prikupljenih podataka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324694"/>
                  </a:ext>
                </a:extLst>
              </a:tr>
              <a:tr h="931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Kompletno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Zabilježeni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obrađeni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odgovarajući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podatci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sistematizirano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jasno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prikazana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opažanja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mjerne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jedinice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odgovrajućim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brojem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decimalnih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mjesta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srednja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vrijednost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postoci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Podaci su jasno prikazani za interpretaciju (tablice, oznake,imenovane kolone, mjerne jedinice u kolonama ili redovima, a ne iza svakog podatka, grafikoni s naslovom i objašnjenjima, numerirani, mjerne jedinice...).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767473"/>
                  </a:ext>
                </a:extLst>
              </a:tr>
              <a:tr h="708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Djelomično 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Zabilježen i obrađen je samo dio podataka, nisu jasno odvojena zapažanja od zaključaka, neusklađeno, samo dio ili bez mjernih jedinica.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Prikupljeni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obrađeni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podatci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prezentirani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organizacije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tablice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oznaka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33392"/>
                  </a:ext>
                </a:extLst>
              </a:tr>
              <a:tr h="708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Ništa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95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Nisu zabilježeni odgovarajući podaci, a prikupljeni podaci nisu obrađeni ili ima većih grešaka u obradi.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Prikupljeni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obrađeni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podatci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nisu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prikazani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nisu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primjereni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neuredno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nečitko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nema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tablice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neprimjeren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papir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išarano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neoznačeno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krivo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označeno</a:t>
                      </a: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78" marR="8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9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6245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898FA5-8DFA-4F96-8EC9-AF5450D9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Vršnjačko vrednovanje</a:t>
            </a:r>
            <a:endParaRPr lang="hr-HR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96D62806-9BD6-4118-A894-6EAF47A8A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22689"/>
              </p:ext>
            </p:extLst>
          </p:nvPr>
        </p:nvGraphicFramePr>
        <p:xfrm>
          <a:off x="2349661" y="2994513"/>
          <a:ext cx="7940234" cy="32326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824">
                  <a:extLst>
                    <a:ext uri="{9D8B030D-6E8A-4147-A177-3AD203B41FA5}">
                      <a16:colId xmlns:a16="http://schemas.microsoft.com/office/drawing/2014/main" val="1438825262"/>
                    </a:ext>
                  </a:extLst>
                </a:gridCol>
                <a:gridCol w="983271">
                  <a:extLst>
                    <a:ext uri="{9D8B030D-6E8A-4147-A177-3AD203B41FA5}">
                      <a16:colId xmlns:a16="http://schemas.microsoft.com/office/drawing/2014/main" val="1116107346"/>
                    </a:ext>
                  </a:extLst>
                </a:gridCol>
                <a:gridCol w="842696">
                  <a:extLst>
                    <a:ext uri="{9D8B030D-6E8A-4147-A177-3AD203B41FA5}">
                      <a16:colId xmlns:a16="http://schemas.microsoft.com/office/drawing/2014/main" val="2074176213"/>
                    </a:ext>
                  </a:extLst>
                </a:gridCol>
                <a:gridCol w="846443">
                  <a:extLst>
                    <a:ext uri="{9D8B030D-6E8A-4147-A177-3AD203B41FA5}">
                      <a16:colId xmlns:a16="http://schemas.microsoft.com/office/drawing/2014/main" val="3272498030"/>
                    </a:ext>
                  </a:extLst>
                </a:gridCol>
              </a:tblGrid>
              <a:tr h="540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I Barlow MAT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Vršnjačko vrednovanje 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hr-HR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6758"/>
                  </a:ext>
                </a:extLst>
              </a:tr>
              <a:tr h="805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I Barlow MAT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Svojim radom doprinosi zajedničkom izvršenju zadataka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49724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I Barlow MAT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Uvažava mišljenja ostalih članova grupe.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9878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I Barlow MAT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Dogovara se i surađuje sa svim članovima grupe</a:t>
                      </a: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92284"/>
                  </a:ext>
                </a:extLst>
              </a:tr>
              <a:tr h="805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I Barlow MAT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Odgovorno i marljivo pristupa izvršavanju zadataka.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56338"/>
                  </a:ext>
                </a:extLst>
              </a:tr>
            </a:tbl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EC52BD3E-718B-4C74-9678-A650E24E127D}"/>
              </a:ext>
            </a:extLst>
          </p:cNvPr>
          <p:cNvSpPr txBox="1"/>
          <p:nvPr/>
        </p:nvSpPr>
        <p:spPr>
          <a:xfrm>
            <a:off x="594361" y="2532848"/>
            <a:ext cx="1172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>
                <a:latin typeface="Posterama" panose="020B0504020200020000" pitchFamily="34" charset="0"/>
                <a:cs typeface="Posterama" panose="020B0504020200020000" pitchFamily="34" charset="0"/>
              </a:rPr>
              <a:t>Tablica 1: Primjer liste za vršnjačko vrednovanje rada u grupi (grupa od 4 učenika)</a:t>
            </a:r>
          </a:p>
        </p:txBody>
      </p:sp>
      <p:pic>
        <p:nvPicPr>
          <p:cNvPr id="21" name="Grafika 20" descr="Badge Unfollow with solid fill">
            <a:extLst>
              <a:ext uri="{FF2B5EF4-FFF2-40B4-BE49-F238E27FC236}">
                <a16:creationId xmlns:a16="http://schemas.microsoft.com/office/drawing/2014/main" id="{BA9D5FA3-E799-4B70-A6BF-F1FF53B96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794" y="2913046"/>
            <a:ext cx="651746" cy="651746"/>
          </a:xfrm>
          <a:prstGeom prst="rect">
            <a:avLst/>
          </a:prstGeom>
        </p:spPr>
      </p:pic>
      <p:pic>
        <p:nvPicPr>
          <p:cNvPr id="27" name="Grafika 26" descr="Badge Tick1 with solid fill">
            <a:extLst>
              <a:ext uri="{FF2B5EF4-FFF2-40B4-BE49-F238E27FC236}">
                <a16:creationId xmlns:a16="http://schemas.microsoft.com/office/drawing/2014/main" id="{5E2863B1-DB8D-415E-B5AA-F9CEAAE00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768" y="2939910"/>
            <a:ext cx="651746" cy="651746"/>
          </a:xfrm>
          <a:prstGeom prst="rect">
            <a:avLst/>
          </a:prstGeom>
        </p:spPr>
      </p:pic>
      <p:pic>
        <p:nvPicPr>
          <p:cNvPr id="29" name="Grafika 28" descr="Badge Cross with solid fill">
            <a:extLst>
              <a:ext uri="{FF2B5EF4-FFF2-40B4-BE49-F238E27FC236}">
                <a16:creationId xmlns:a16="http://schemas.microsoft.com/office/drawing/2014/main" id="{559B8A8C-DE69-4395-9F5D-8BB31D7E2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4663" y="2939910"/>
            <a:ext cx="651747" cy="6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52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898FA5-8DFA-4F96-8EC9-AF5450D9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hr-HR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Samovrednovanje</a:t>
            </a:r>
            <a:endParaRPr lang="hr-HR" dirty="0">
              <a:solidFill>
                <a:srgbClr val="FFFFFF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F2142E4D-4E94-4D9F-AFC4-47A279DFF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44749"/>
              </p:ext>
            </p:extLst>
          </p:nvPr>
        </p:nvGraphicFramePr>
        <p:xfrm>
          <a:off x="645458" y="2331792"/>
          <a:ext cx="7503676" cy="45328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78197">
                  <a:extLst>
                    <a:ext uri="{9D8B030D-6E8A-4147-A177-3AD203B41FA5}">
                      <a16:colId xmlns:a16="http://schemas.microsoft.com/office/drawing/2014/main" val="3785819316"/>
                    </a:ext>
                  </a:extLst>
                </a:gridCol>
                <a:gridCol w="929209">
                  <a:extLst>
                    <a:ext uri="{9D8B030D-6E8A-4147-A177-3AD203B41FA5}">
                      <a16:colId xmlns:a16="http://schemas.microsoft.com/office/drawing/2014/main" val="99438936"/>
                    </a:ext>
                  </a:extLst>
                </a:gridCol>
                <a:gridCol w="796364">
                  <a:extLst>
                    <a:ext uri="{9D8B030D-6E8A-4147-A177-3AD203B41FA5}">
                      <a16:colId xmlns:a16="http://schemas.microsoft.com/office/drawing/2014/main" val="1416517790"/>
                    </a:ext>
                  </a:extLst>
                </a:gridCol>
                <a:gridCol w="799906">
                  <a:extLst>
                    <a:ext uri="{9D8B030D-6E8A-4147-A177-3AD203B41FA5}">
                      <a16:colId xmlns:a16="http://schemas.microsoft.com/office/drawing/2014/main" val="1556337615"/>
                    </a:ext>
                  </a:extLst>
                </a:gridCol>
              </a:tblGrid>
              <a:tr h="552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PI Barlow MAT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MOJE AKTIVNOSTI</a:t>
                      </a:r>
                      <a:endParaRPr lang="en-GB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hr-H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754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Uspješno odrađen zadatak.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48051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 smo sudjelovali podjednako.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57909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Zajedno smo donosili odluke.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67233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Poštovalo se mišljenje svih članova grupe.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631190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Moji doprinosi grupi.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22527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Sviđa mi se takav način rada.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54392"/>
                  </a:ext>
                </a:extLst>
              </a:tr>
              <a:tr h="5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r>
                        <a:rPr lang="hr-H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Zadovoljstvo usvojenim znanjem.</a:t>
                      </a:r>
                      <a:endParaRPr lang="en-GB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14300" algn="l"/>
                        </a:tabLst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885" marR="134931" marT="134931" marB="13493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58860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7E612F44-D704-4798-B3C8-F8022B40B187}"/>
              </a:ext>
            </a:extLst>
          </p:cNvPr>
          <p:cNvSpPr txBox="1"/>
          <p:nvPr/>
        </p:nvSpPr>
        <p:spPr>
          <a:xfrm>
            <a:off x="8295178" y="3647194"/>
            <a:ext cx="2975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Tablica 2. Samoprocjena rada i aktivnosti u grupi</a:t>
            </a:r>
          </a:p>
        </p:txBody>
      </p:sp>
      <p:pic>
        <p:nvPicPr>
          <p:cNvPr id="15" name="Grafika 14" descr="Badge Cross with solid fill">
            <a:extLst>
              <a:ext uri="{FF2B5EF4-FFF2-40B4-BE49-F238E27FC236}">
                <a16:creationId xmlns:a16="http://schemas.microsoft.com/office/drawing/2014/main" id="{C9369393-BB08-4830-BCEB-4BDD0F2DF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290" y="2272609"/>
            <a:ext cx="651747" cy="651747"/>
          </a:xfrm>
          <a:prstGeom prst="rect">
            <a:avLst/>
          </a:prstGeom>
        </p:spPr>
      </p:pic>
      <p:pic>
        <p:nvPicPr>
          <p:cNvPr id="17" name="Grafika 16" descr="Badge Unfollow with solid fill">
            <a:extLst>
              <a:ext uri="{FF2B5EF4-FFF2-40B4-BE49-F238E27FC236}">
                <a16:creationId xmlns:a16="http://schemas.microsoft.com/office/drawing/2014/main" id="{2A5CCC1C-9715-4830-8865-0709D7376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2882" y="2272610"/>
            <a:ext cx="651746" cy="651746"/>
          </a:xfrm>
          <a:prstGeom prst="rect">
            <a:avLst/>
          </a:prstGeom>
        </p:spPr>
      </p:pic>
      <p:pic>
        <p:nvPicPr>
          <p:cNvPr id="18" name="Grafika 17" descr="Badge Tick1 with solid fill">
            <a:extLst>
              <a:ext uri="{FF2B5EF4-FFF2-40B4-BE49-F238E27FC236}">
                <a16:creationId xmlns:a16="http://schemas.microsoft.com/office/drawing/2014/main" id="{B6AC6449-98A9-4DE6-99B1-CDFCB7571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9550" y="2278618"/>
            <a:ext cx="651746" cy="6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022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07EE2B-AE25-4E09-858E-C5C9F2F7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Literatura: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80ABD28-281B-C4B7-5211-2AFB575B7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387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67752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FE9C8BB-32FA-43A8-94F6-F43CA2DBE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hr-HR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Hvala na pažnji!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8C03A256-D2D1-4507-B467-3C259E3B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739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8DD266-BF4C-4010-953B-DB634D0C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A83B9A-4A31-4FA1-90EA-5AF34E52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808" y="803071"/>
            <a:ext cx="3955305" cy="5424256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Pod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dioksinima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podrazumijevamo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stabilne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vrlo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kompleksne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klorirane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organske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spojeve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kao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što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</a:t>
            </a:r>
            <a:r>
              <a:rPr lang="hr-HR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hr-HR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-  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poliklorirani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dibenzo – p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(PCDD) </a:t>
            </a:r>
            <a:endParaRPr lang="hr-HR" sz="2400" dirty="0">
              <a:solidFill>
                <a:srgbClr val="FFFFFF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-  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poliklorirani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dibenzo –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furani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(PCDF). </a:t>
            </a:r>
            <a:endParaRPr lang="hr-HR" sz="2400" dirty="0">
              <a:solidFill>
                <a:srgbClr val="FFFFFF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Oni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bezbojni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bez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mirisa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 </a:t>
            </a:r>
            <a:endParaRPr lang="hr-HR" sz="2400" dirty="0">
              <a:solidFill>
                <a:srgbClr val="FFFFFF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grupu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spada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210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različitih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dioksinskih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spojeva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od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čega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je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njih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17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izrazito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toksično</a:t>
            </a:r>
            <a:r>
              <a:rPr lang="en-GB" sz="2400" dirty="0">
                <a:solidFill>
                  <a:srgbClr val="FFFFFF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</a:p>
          <a:p>
            <a:pPr marL="0" indent="0">
              <a:buNone/>
            </a:pPr>
            <a:endParaRPr lang="hr-HR" sz="2400" dirty="0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A283D34-84F5-4D38-BCB2-DE18B9B08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9" b="10395"/>
          <a:stretch/>
        </p:blipFill>
        <p:spPr>
          <a:xfrm>
            <a:off x="541927" y="3443396"/>
            <a:ext cx="5933694" cy="214678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52097D0-24F1-487C-B567-59D8E6AB5522}"/>
              </a:ext>
            </a:extLst>
          </p:cNvPr>
          <p:cNvSpPr txBox="1"/>
          <p:nvPr/>
        </p:nvSpPr>
        <p:spPr>
          <a:xfrm>
            <a:off x="425900" y="5704160"/>
            <a:ext cx="686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2,3,7,8-tetraklorodibenzo-</a:t>
            </a:r>
            <a:r>
              <a:rPr lang="hr-HR" sz="2400" i="1" dirty="0">
                <a:latin typeface="Posterama" panose="020B0504020200020000" pitchFamily="34" charset="0"/>
                <a:cs typeface="Posterama" panose="020B0504020200020000" pitchFamily="34" charset="0"/>
              </a:rPr>
              <a:t>p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-dioksin (2,3,7,8 – TCDD)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B5E649-6C81-48C8-8622-1236B0BBB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" y="632240"/>
            <a:ext cx="5928334" cy="199658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C90B33B-BA42-41DF-9922-878632FFAF85}"/>
              </a:ext>
            </a:extLst>
          </p:cNvPr>
          <p:cNvSpPr txBox="1"/>
          <p:nvPr/>
        </p:nvSpPr>
        <p:spPr>
          <a:xfrm>
            <a:off x="541927" y="2807818"/>
            <a:ext cx="645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2,8 –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diklorodibenzo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-</a:t>
            </a:r>
            <a:r>
              <a:rPr lang="hr-HR" sz="2400" i="1" dirty="0">
                <a:latin typeface="Posterama" panose="020B0504020200020000" pitchFamily="34" charset="0"/>
                <a:cs typeface="Posterama" panose="020B0504020200020000" pitchFamily="34" charset="0"/>
              </a:rPr>
              <a:t>p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-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 (2,8 – DCDD)</a:t>
            </a:r>
          </a:p>
        </p:txBody>
      </p:sp>
    </p:spTree>
    <p:extLst>
      <p:ext uri="{BB962C8B-B14F-4D97-AF65-F5344CB8AC3E}">
        <p14:creationId xmlns:p14="http://schemas.microsoft.com/office/powerpoint/2010/main" val="16025366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3B79C4-8AA5-46B2-863F-3F6C547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hr-HR" b="1" i="1" dirty="0">
                <a:solidFill>
                  <a:srgbClr val="FFFFFF"/>
                </a:solidFill>
              </a:rPr>
              <a:t>Kako nastaju </a:t>
            </a:r>
            <a:r>
              <a:rPr lang="hr-HR" b="1" i="1" dirty="0" err="1">
                <a:solidFill>
                  <a:srgbClr val="FFFFFF"/>
                </a:solidFill>
              </a:rPr>
              <a:t>dioksini</a:t>
            </a:r>
            <a:r>
              <a:rPr lang="hr-HR" b="1" i="1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89D7A7-21D9-45DF-80EA-67BF5543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Nastaju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kao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nenamjerni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produkti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različitih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procesa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kao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što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</a:t>
            </a:r>
            <a:r>
              <a:rPr lang="hr-HR" sz="240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</a:t>
            </a:r>
          </a:p>
          <a:p>
            <a:r>
              <a:rPr lang="en-GB" sz="2400" b="1" dirty="0" err="1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industrijska</a:t>
            </a:r>
            <a:r>
              <a:rPr lang="en-GB" sz="2400" b="1" dirty="0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proizvodnja</a:t>
            </a:r>
            <a:r>
              <a:rPr lang="en-GB" sz="2400" b="1" dirty="0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pesticida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bojila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čelika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bijeljenje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papira</a:t>
            </a:r>
            <a:endParaRPr lang="hr-HR" sz="24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</a:t>
            </a:r>
            <a:r>
              <a:rPr lang="en-GB" sz="2400" dirty="0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domaćinstvima</a:t>
            </a:r>
            <a:r>
              <a:rPr lang="en-GB" sz="2400" dirty="0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(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gorenjem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drva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),</a:t>
            </a:r>
            <a:r>
              <a:rPr lang="hr-HR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spaljivanjem otpada u vlastitim dvorištima</a:t>
            </a:r>
          </a:p>
          <a:p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prirodnim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katastrofama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incidentima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(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šumski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požari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vulkanske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erupcije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) </a:t>
            </a:r>
            <a:endParaRPr lang="hr-HR" sz="24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nekontroliranim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spaljivanjem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komunalnog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opasnog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otpada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</a:p>
          <a:p>
            <a:pPr marL="0" indent="0">
              <a:buNone/>
            </a:pPr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31363524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05C697-1FD2-4AB5-98F1-DD5B8570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279" y="177421"/>
            <a:ext cx="5754896" cy="730810"/>
          </a:xfrm>
        </p:spPr>
        <p:txBody>
          <a:bodyPr anchor="b">
            <a:normAutofit/>
          </a:bodyPr>
          <a:lstStyle/>
          <a:p>
            <a:r>
              <a:rPr lang="hr-HR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Dim nad gradom</a:t>
            </a:r>
          </a:p>
        </p:txBody>
      </p:sp>
      <p:pic>
        <p:nvPicPr>
          <p:cNvPr id="5" name="Slika 4" descr="Slika na kojoj se prikazuje vlak, nebo, praćenje, na otvorenom&#10;&#10;Opis je automatski generiran">
            <a:extLst>
              <a:ext uri="{FF2B5EF4-FFF2-40B4-BE49-F238E27FC236}">
                <a16:creationId xmlns:a16="http://schemas.microsoft.com/office/drawing/2014/main" id="{CA3692F6-B589-4971-9AE4-A2EF2E351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r="12108" b="1"/>
          <a:stretch/>
        </p:blipFill>
        <p:spPr>
          <a:xfrm>
            <a:off x="572830" y="1359262"/>
            <a:ext cx="4707761" cy="413947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C59C7-2A1B-492C-B2D6-72451957B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66" y="1085652"/>
            <a:ext cx="6413780" cy="5005493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Utjecaj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okolinu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ljudsko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zdravlja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počeo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intenzivno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ispitivati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nakon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kemijske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katastrofe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1976.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godine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u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talijanskom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gradu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Seveso.</a:t>
            </a:r>
            <a:endParaRPr lang="hr-HR" sz="9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Nad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tim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malenim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gradićem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blizu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Milana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nadvio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oblak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dima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koji je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dolazio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jedne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kemijske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tvornice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 </a:t>
            </a:r>
            <a:endParaRPr lang="hr-HR" sz="9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Nakon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nekoliko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dana od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pojave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dima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počela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prva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oboljenja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koja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upućivala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trovanje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dioksinom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  <a:endParaRPr lang="hr-HR" sz="9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To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trovanje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manifestiralo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pojavom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klornih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akni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prvo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kod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djece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a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kasnije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kod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odraslih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 </a:t>
            </a:r>
            <a:endParaRPr lang="hr-HR" sz="9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toj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katastrofi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zagađeno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je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veliko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područje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endParaRPr lang="hr-HR" sz="96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0" indent="0">
              <a:buNone/>
            </a:pP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uginulo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je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oko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3 000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životinja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hr-HR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kod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oko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2000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ljudi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ta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katastrofa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imala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je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utjecaja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96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zdravlje</a:t>
            </a:r>
            <a:r>
              <a:rPr lang="en-GB" sz="96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</a:p>
          <a:p>
            <a:pPr marL="0" indent="0">
              <a:buNone/>
            </a:pPr>
            <a:endParaRPr lang="hr-HR" sz="1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9A85CD2-F4D8-4C78-A924-1C1851349539}"/>
              </a:ext>
            </a:extLst>
          </p:cNvPr>
          <p:cNvSpPr txBox="1">
            <a:spLocks/>
          </p:cNvSpPr>
          <p:nvPr/>
        </p:nvSpPr>
        <p:spPr>
          <a:xfrm>
            <a:off x="-1" y="161002"/>
            <a:ext cx="6605195" cy="149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i="1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Od kada se proučavaju?</a:t>
            </a:r>
            <a:br>
              <a:rPr lang="hr-HR" i="1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</a:br>
            <a:endParaRPr lang="hr-HR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324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7858F8-F40E-4A40-B721-1F6261A5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04" y="590100"/>
            <a:ext cx="6594189" cy="162521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Gdje su prisutni?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E69963-E944-4285-AA50-8EB4D0A7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795" y="704823"/>
            <a:ext cx="3840949" cy="5448351"/>
          </a:xfrm>
        </p:spPr>
        <p:txBody>
          <a:bodyPr anchor="ctr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Dioksini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svuda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Dioksini se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zraka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deponiraju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tlo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biljke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dalje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životinja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odnosno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hrane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animalnog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podrijetla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(meso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mlijeko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ulaze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hranidbeni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lanac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r-HR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izvora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nastajanja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raznose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zračnim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strujanjima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padaju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tlo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apsorbira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Nisu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topljivi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 se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apsorbiraju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mineralne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organske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čestice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suspendiraju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0C89410-E3A8-4F01-B9AA-FF3E55F0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27" y="2891884"/>
            <a:ext cx="3768221" cy="276992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7023777-623E-4249-96E9-1558CAE6C1E3}"/>
              </a:ext>
            </a:extLst>
          </p:cNvPr>
          <p:cNvSpPr txBox="1"/>
          <p:nvPr/>
        </p:nvSpPr>
        <p:spPr>
          <a:xfrm>
            <a:off x="2883050" y="5796529"/>
            <a:ext cx="62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3,3',4,4’,5-pentaklorobifenil</a:t>
            </a:r>
          </a:p>
        </p:txBody>
      </p:sp>
    </p:spTree>
    <p:extLst>
      <p:ext uri="{BB962C8B-B14F-4D97-AF65-F5344CB8AC3E}">
        <p14:creationId xmlns:p14="http://schemas.microsoft.com/office/powerpoint/2010/main" val="23313644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5FFA3C-76AD-47DB-BC64-2B8F4BA4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Gdje su prisutni? 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67A036-159A-4D4C-854C-7EFD6947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032" y="76496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Na taj se način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dioksini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, koji doneseni zrakom dospiju do površine oceana i mora, uključuju u vodeni prehrambeni lanac. </a:t>
            </a:r>
          </a:p>
          <a:p>
            <a:pPr marL="0" indent="0">
              <a:buNone/>
            </a:pPr>
            <a:endParaRPr lang="hr-HR" sz="2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Kada jednom dospiju u okolinu, prenose se na velike udaljenosti te se teško i dugotrajno razgrađuju, a vrlo lako se apsorbiraju i pohranjuju u masnom tkivu životinja. </a:t>
            </a:r>
          </a:p>
          <a:p>
            <a:pPr marL="0" indent="0">
              <a:buNone/>
            </a:pPr>
            <a:endParaRPr lang="hr-HR" sz="2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Iz tih razloga lako završavaju u prehrambenom lancu ljudi. </a:t>
            </a:r>
          </a:p>
          <a:p>
            <a:pPr marL="0" indent="0">
              <a:buNone/>
            </a:pPr>
            <a:endParaRPr lang="hr-HR" sz="2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To se događa unosom hrane kontaminirane </a:t>
            </a:r>
            <a:r>
              <a:rPr lang="hr-HR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dioksinima</a:t>
            </a:r>
            <a:r>
              <a:rPr lang="hr-HR" sz="2400" dirty="0">
                <a:latin typeface="Posterama" panose="020B0504020200020000" pitchFamily="34" charset="0"/>
                <a:cs typeface="Posterama" panose="020B0504020200020000" pitchFamily="34" charset="0"/>
              </a:rPr>
              <a:t>, kao npr. konzumiranjem mesa, jaja, mliječnih proizvoda, ribe i drugih plodova mora.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2993932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hrana, stol, tanjur, voće&#10;&#10;Opis je automatski generiran">
            <a:extLst>
              <a:ext uri="{FF2B5EF4-FFF2-40B4-BE49-F238E27FC236}">
                <a16:creationId xmlns:a16="http://schemas.microsoft.com/office/drawing/2014/main" id="{22E60C71-B24F-48BA-AE05-2A358A67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BB7C51-79BB-41FA-9A19-53842255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436312"/>
            <a:ext cx="6619811" cy="1344975"/>
          </a:xfrm>
        </p:spPr>
        <p:txBody>
          <a:bodyPr>
            <a:normAutofit/>
          </a:bodyPr>
          <a:lstStyle/>
          <a:p>
            <a:r>
              <a:rPr lang="hr-HR" sz="4000" dirty="0" err="1">
                <a:latin typeface="Posterama" panose="020B0504020200020000" pitchFamily="34" charset="0"/>
                <a:cs typeface="Posterama" panose="020B0504020200020000" pitchFamily="34" charset="0"/>
              </a:rPr>
              <a:t>Dioksini</a:t>
            </a:r>
            <a:r>
              <a:rPr lang="hr-HR" sz="4000" dirty="0">
                <a:latin typeface="Posterama" panose="020B0504020200020000" pitchFamily="34" charset="0"/>
                <a:cs typeface="Posterama" panose="020B0504020200020000" pitchFamily="34" charset="0"/>
              </a:rPr>
              <a:t> u hrani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7992B0-6195-48E5-BBA6-758A9E7B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532599"/>
            <a:ext cx="6871317" cy="4685320"/>
          </a:xfrm>
        </p:spPr>
        <p:txBody>
          <a:bodyPr>
            <a:normAutofit/>
          </a:bodyPr>
          <a:lstStyle/>
          <a:p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Onečišćenom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hranom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životinjskog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podrijetla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ljudi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unose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oko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80%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koji se </a:t>
            </a:r>
            <a:r>
              <a:rPr lang="en-GB" sz="2400" b="1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akumuliraju</a:t>
            </a:r>
            <a:r>
              <a:rPr lang="en-GB" sz="2400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u </a:t>
            </a:r>
            <a:r>
              <a:rPr lang="en-GB" sz="2400" b="1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masnim</a:t>
            </a:r>
            <a:r>
              <a:rPr lang="en-GB" sz="2400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tkivima</a:t>
            </a:r>
            <a:r>
              <a:rPr lang="en-GB" sz="2400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  <a:r>
              <a:rPr lang="hr-HR" sz="2400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Kontaminacija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ovisi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o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podrijetlu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hrane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 </a:t>
            </a:r>
            <a:endParaRPr lang="hr-HR" sz="24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Meso,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jaja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mlijeko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,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uzgojene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ribe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druga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hrana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mogu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biti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onečišćeni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dioksinima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stočne</a:t>
            </a:r>
            <a:r>
              <a:rPr lang="en-GB" sz="2400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b="1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hrane</a:t>
            </a:r>
            <a:r>
              <a:rPr lang="en-GB" sz="2400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kojom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životinje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hrane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 </a:t>
            </a:r>
            <a:endParaRPr lang="hr-HR" sz="24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Svježe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voće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povrće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može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sadržavati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malu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količinu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površini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od </a:t>
            </a:r>
            <a:r>
              <a:rPr lang="en-GB" sz="2400" b="1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herbicida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koji se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nanose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tijekom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proizvodnje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  <a:endParaRPr lang="hr-HR" sz="24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Morske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sadrže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do 100 000 puta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više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dioksina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nego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vodeni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okoliš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u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kojem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žive</a:t>
            </a:r>
            <a:r>
              <a:rPr lang="en-GB" sz="24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323434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&#10;&#10;Opis je automatski generiran">
            <a:extLst>
              <a:ext uri="{FF2B5EF4-FFF2-40B4-BE49-F238E27FC236}">
                <a16:creationId xmlns:a16="http://schemas.microsoft.com/office/drawing/2014/main" id="{DCBC3F14-E620-4495-97B8-2F4BCB54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>
          <a:xfrm>
            <a:off x="148704" y="346230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C1BF1D-6905-4148-BB2A-ED8309B0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1" y="123164"/>
            <a:ext cx="4931609" cy="1636188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Kakvo je djelovanje </a:t>
            </a:r>
            <a:r>
              <a:rPr lang="hr-HR" sz="4000" dirty="0" err="1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dioksina</a:t>
            </a:r>
            <a:r>
              <a:rPr lang="hr-HR" sz="4000" dirty="0">
                <a:solidFill>
                  <a:srgbClr val="FFFFFF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73DCE0-04FA-40B9-9BC2-54C4342E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736" y="540695"/>
            <a:ext cx="6834118" cy="5971075"/>
          </a:xfrm>
          <a:solidFill>
            <a:schemeClr val="tx2"/>
          </a:solidFill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 se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apsorbiraju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u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tijelo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čovjeka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najvećim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dijelom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kroz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probavni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trakt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kroz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dišne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putove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ili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kožu</a:t>
            </a:r>
            <a:endParaRPr lang="hr-HR" sz="2400" dirty="0">
              <a:solidFill>
                <a:schemeClr val="bg1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Oni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mogu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uzrokovati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zdravstvene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probleme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ovisno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o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dozi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trajanju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izloženosti</a:t>
            </a:r>
            <a:endParaRPr lang="hr-HR" sz="2400" dirty="0">
              <a:solidFill>
                <a:schemeClr val="bg1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To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kancerogeni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spojevi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mogu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izazvati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probleme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u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reprodukciji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razvoju</a:t>
            </a:r>
            <a:endParaRPr lang="hr-HR" sz="2400" dirty="0">
              <a:solidFill>
                <a:schemeClr val="bg1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Uništavaju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imunološki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sustav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djeluju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na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hormonalni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sustav</a:t>
            </a:r>
            <a:endParaRPr lang="hr-HR" sz="2400" dirty="0">
              <a:solidFill>
                <a:schemeClr val="bg1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Oni se u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organizmu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veoma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polagano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razgrađuju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akumuliraju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se pa je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zbog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toga za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zdravlje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čovjeka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posebno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opasno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kronično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izlaganje</a:t>
            </a:r>
            <a:r>
              <a:rPr lang="en-GB" sz="2400" dirty="0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dioksinima</a:t>
            </a:r>
            <a:endParaRPr lang="hr-HR" sz="2400" dirty="0">
              <a:solidFill>
                <a:schemeClr val="bg1"/>
              </a:solidFill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6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1604</Words>
  <Application>Microsoft Office PowerPoint</Application>
  <PresentationFormat>Široki zaslon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PI Barlow MAT Light</vt:lpstr>
      <vt:lpstr>Posterama</vt:lpstr>
      <vt:lpstr>Times New Roman</vt:lpstr>
      <vt:lpstr>Tema sustava Office</vt:lpstr>
      <vt:lpstr>Županijsko stručno vijeće nastavnika kemije i biologije </vt:lpstr>
      <vt:lpstr> Što su dioksini? </vt:lpstr>
      <vt:lpstr>PowerPoint prezentacija</vt:lpstr>
      <vt:lpstr>Kako nastaju dioksini? </vt:lpstr>
      <vt:lpstr>Dim nad gradom</vt:lpstr>
      <vt:lpstr>Gdje su prisutni? </vt:lpstr>
      <vt:lpstr>Gdje su prisutni? </vt:lpstr>
      <vt:lpstr>Dioksini u hrani</vt:lpstr>
      <vt:lpstr>Kakvo je djelovanje dioksina?</vt:lpstr>
      <vt:lpstr>Kako smanjiti količinu dioksina u okolišu?</vt:lpstr>
      <vt:lpstr>Zaštita od unosa dioksina</vt:lpstr>
      <vt:lpstr>Tema: Dioksini</vt:lpstr>
      <vt:lpstr>Odgojno-obrazovni ishodi usvojenosti nakon provedenog istraživanja.</vt:lpstr>
      <vt:lpstr>Odgojno-obrazovna očekivanja MPT-a:</vt:lpstr>
      <vt:lpstr>Aktivnosti učenika rad u grupama prema pitanjima u prezentaciji </vt:lpstr>
      <vt:lpstr>Aktivnosti učenika rad u grupama prema pitanjima u prezentaciji </vt:lpstr>
      <vt:lpstr>Prikaz rezultata istraživanja:</vt:lpstr>
      <vt:lpstr>Vrednovanje rezultata rada: </vt:lpstr>
      <vt:lpstr>Vrednovanje zaključaka samog rada</vt:lpstr>
      <vt:lpstr>Vrednovanje rasprave</vt:lpstr>
      <vt:lpstr>Vršnjačko vrednovanje</vt:lpstr>
      <vt:lpstr>Samovrednovanje</vt:lpstr>
      <vt:lpstr>Literatura: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DIOKSINI-  onečišćivači zraka iz okoliša istraživački rad učenika</dc:title>
  <dc:creator>Test</dc:creator>
  <cp:lastModifiedBy>Test</cp:lastModifiedBy>
  <cp:revision>40</cp:revision>
  <dcterms:created xsi:type="dcterms:W3CDTF">2022-04-04T16:16:53Z</dcterms:created>
  <dcterms:modified xsi:type="dcterms:W3CDTF">2022-04-13T20:09:23Z</dcterms:modified>
</cp:coreProperties>
</file>