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63" r:id="rId4"/>
    <p:sldId id="264" r:id="rId5"/>
    <p:sldId id="265" r:id="rId6"/>
    <p:sldId id="267" r:id="rId7"/>
    <p:sldId id="268" r:id="rId8"/>
    <p:sldId id="269" r:id="rId9"/>
    <p:sldId id="270" r:id="rId10"/>
    <p:sldId id="272" r:id="rId11"/>
    <p:sldId id="273" r:id="rId12"/>
    <p:sldId id="274" r:id="rId13"/>
    <p:sldId id="275" r:id="rId14"/>
    <p:sldId id="276" r:id="rId15"/>
    <p:sldId id="27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46" autoAdjust="0"/>
    <p:restoredTop sz="94721" autoAdjust="0"/>
  </p:normalViewPr>
  <p:slideViewPr>
    <p:cSldViewPr snapToGrid="0">
      <p:cViewPr varScale="1">
        <p:scale>
          <a:sx n="77" d="100"/>
          <a:sy n="77" d="100"/>
        </p:scale>
        <p:origin x="8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2E3A2E-0AC9-4F30-BEC9-C33F08272A4A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C82DC36-83B5-49B1-945D-70A3D5E24C52}">
      <dgm:prSet/>
      <dgm:spPr/>
      <dgm:t>
        <a:bodyPr/>
        <a:lstStyle/>
        <a:p>
          <a:r>
            <a:rPr lang="hr-HR"/>
            <a:t>Plastika u flaširanoj vodi</a:t>
          </a:r>
          <a:endParaRPr lang="en-US"/>
        </a:p>
      </dgm:t>
    </dgm:pt>
    <dgm:pt modelId="{CF36BFAF-D375-4046-97D6-2FCB930A3983}" type="parTrans" cxnId="{6CF5C664-6A2D-4DA3-AEE1-839113FAE661}">
      <dgm:prSet/>
      <dgm:spPr/>
      <dgm:t>
        <a:bodyPr/>
        <a:lstStyle/>
        <a:p>
          <a:endParaRPr lang="en-US"/>
        </a:p>
      </dgm:t>
    </dgm:pt>
    <dgm:pt modelId="{67B8B1B2-832B-4306-8BDC-B3BA1A97A5E2}" type="sibTrans" cxnId="{6CF5C664-6A2D-4DA3-AEE1-839113FAE661}">
      <dgm:prSet/>
      <dgm:spPr/>
      <dgm:t>
        <a:bodyPr/>
        <a:lstStyle/>
        <a:p>
          <a:endParaRPr lang="en-US"/>
        </a:p>
      </dgm:t>
    </dgm:pt>
    <dgm:pt modelId="{B0FA95EC-A61C-46E7-8E0C-EEA4FC7CE05F}">
      <dgm:prSet/>
      <dgm:spPr/>
      <dgm:t>
        <a:bodyPr/>
        <a:lstStyle/>
        <a:p>
          <a:r>
            <a:rPr lang="hr-HR"/>
            <a:t>Mikroplastika u hrani </a:t>
          </a:r>
          <a:endParaRPr lang="en-US"/>
        </a:p>
      </dgm:t>
    </dgm:pt>
    <dgm:pt modelId="{14C32E1F-9A95-4910-B344-4C67024873AE}" type="parTrans" cxnId="{6CB276F8-86CF-4154-9574-80DC6663A2B6}">
      <dgm:prSet/>
      <dgm:spPr/>
      <dgm:t>
        <a:bodyPr/>
        <a:lstStyle/>
        <a:p>
          <a:endParaRPr lang="en-US"/>
        </a:p>
      </dgm:t>
    </dgm:pt>
    <dgm:pt modelId="{4F88D2E2-922F-4CE7-990F-3B64B73C9C60}" type="sibTrans" cxnId="{6CB276F8-86CF-4154-9574-80DC6663A2B6}">
      <dgm:prSet/>
      <dgm:spPr/>
      <dgm:t>
        <a:bodyPr/>
        <a:lstStyle/>
        <a:p>
          <a:endParaRPr lang="en-US"/>
        </a:p>
      </dgm:t>
    </dgm:pt>
    <dgm:pt modelId="{446B47C4-CE82-4A18-9D15-6E435A1CFE8B}">
      <dgm:prSet/>
      <dgm:spPr/>
      <dgm:t>
        <a:bodyPr/>
        <a:lstStyle/>
        <a:p>
          <a:r>
            <a:rPr lang="hr-HR" dirty="0"/>
            <a:t>Kako smanjiti količinu </a:t>
          </a:r>
          <a:r>
            <a:rPr lang="hr-HR" dirty="0" err="1"/>
            <a:t>mikroplastike</a:t>
          </a:r>
          <a:r>
            <a:rPr lang="hr-HR" dirty="0"/>
            <a:t> u hrani?</a:t>
          </a:r>
          <a:endParaRPr lang="en-US" dirty="0"/>
        </a:p>
      </dgm:t>
    </dgm:pt>
    <dgm:pt modelId="{9294D522-BB14-4DC9-BB6B-EDD19CF8E2C3}" type="parTrans" cxnId="{066EF744-9DAD-4185-93C1-D1CE04189F4C}">
      <dgm:prSet/>
      <dgm:spPr/>
      <dgm:t>
        <a:bodyPr/>
        <a:lstStyle/>
        <a:p>
          <a:endParaRPr lang="en-US"/>
        </a:p>
      </dgm:t>
    </dgm:pt>
    <dgm:pt modelId="{1D4DA378-6A05-493A-9084-CE0FFACA1606}" type="sibTrans" cxnId="{066EF744-9DAD-4185-93C1-D1CE04189F4C}">
      <dgm:prSet/>
      <dgm:spPr/>
      <dgm:t>
        <a:bodyPr/>
        <a:lstStyle/>
        <a:p>
          <a:endParaRPr lang="en-US"/>
        </a:p>
      </dgm:t>
    </dgm:pt>
    <dgm:pt modelId="{890C33EB-17FD-43C4-931B-9754B68A3AD8}">
      <dgm:prSet/>
      <dgm:spPr/>
      <dgm:t>
        <a:bodyPr/>
        <a:lstStyle/>
        <a:p>
          <a:r>
            <a:rPr lang="hr-HR"/>
            <a:t>Najčešća mikroplastika u hrani</a:t>
          </a:r>
          <a:endParaRPr lang="en-US"/>
        </a:p>
      </dgm:t>
    </dgm:pt>
    <dgm:pt modelId="{5510DE50-8471-4DEF-A2B2-49A21D21A898}" type="parTrans" cxnId="{C7652A36-CC2A-425B-A472-3218BC358865}">
      <dgm:prSet/>
      <dgm:spPr/>
      <dgm:t>
        <a:bodyPr/>
        <a:lstStyle/>
        <a:p>
          <a:endParaRPr lang="en-US"/>
        </a:p>
      </dgm:t>
    </dgm:pt>
    <dgm:pt modelId="{04284C5A-FD30-417D-A4CA-832D1FBF8C9F}" type="sibTrans" cxnId="{C7652A36-CC2A-425B-A472-3218BC358865}">
      <dgm:prSet/>
      <dgm:spPr/>
      <dgm:t>
        <a:bodyPr/>
        <a:lstStyle/>
        <a:p>
          <a:endParaRPr lang="en-US"/>
        </a:p>
      </dgm:t>
    </dgm:pt>
    <dgm:pt modelId="{294556E1-12A3-4916-8142-7E577B427FD2}">
      <dgm:prSet/>
      <dgm:spPr/>
      <dgm:t>
        <a:bodyPr/>
        <a:lstStyle/>
        <a:p>
          <a:r>
            <a:rPr lang="hr-HR"/>
            <a:t>Zašto je mikroplastika u hrani opasna?</a:t>
          </a:r>
          <a:endParaRPr lang="en-US"/>
        </a:p>
      </dgm:t>
    </dgm:pt>
    <dgm:pt modelId="{AB6CCA85-0220-4D6C-91BE-69EF73A7B3E2}" type="parTrans" cxnId="{D0193BFD-0871-47C8-9DDD-6F3A4D86FF40}">
      <dgm:prSet/>
      <dgm:spPr/>
      <dgm:t>
        <a:bodyPr/>
        <a:lstStyle/>
        <a:p>
          <a:endParaRPr lang="en-US"/>
        </a:p>
      </dgm:t>
    </dgm:pt>
    <dgm:pt modelId="{C59E7683-1A00-4590-8589-0AAF32A2598B}" type="sibTrans" cxnId="{D0193BFD-0871-47C8-9DDD-6F3A4D86FF40}">
      <dgm:prSet/>
      <dgm:spPr/>
      <dgm:t>
        <a:bodyPr/>
        <a:lstStyle/>
        <a:p>
          <a:endParaRPr lang="en-US"/>
        </a:p>
      </dgm:t>
    </dgm:pt>
    <dgm:pt modelId="{7C30EE74-E0A4-442E-8674-D1BADE6EFB08}">
      <dgm:prSet/>
      <dgm:spPr/>
      <dgm:t>
        <a:bodyPr/>
        <a:lstStyle/>
        <a:p>
          <a:r>
            <a:rPr lang="hr-HR"/>
            <a:t>Mikroplastika  i neplodnost</a:t>
          </a:r>
          <a:endParaRPr lang="en-US"/>
        </a:p>
      </dgm:t>
    </dgm:pt>
    <dgm:pt modelId="{CFE2A9B6-0DAE-4F53-A355-F03C74FFC2AC}" type="parTrans" cxnId="{4F14B555-1F43-4425-94E2-7AA5006019F2}">
      <dgm:prSet/>
      <dgm:spPr/>
      <dgm:t>
        <a:bodyPr/>
        <a:lstStyle/>
        <a:p>
          <a:endParaRPr lang="en-US"/>
        </a:p>
      </dgm:t>
    </dgm:pt>
    <dgm:pt modelId="{F34A6179-59DC-436A-9114-B50499236113}" type="sibTrans" cxnId="{4F14B555-1F43-4425-94E2-7AA5006019F2}">
      <dgm:prSet/>
      <dgm:spPr/>
      <dgm:t>
        <a:bodyPr/>
        <a:lstStyle/>
        <a:p>
          <a:endParaRPr lang="en-US"/>
        </a:p>
      </dgm:t>
    </dgm:pt>
    <dgm:pt modelId="{584C9747-0A0F-45A1-BC13-BDFEE33B961E}">
      <dgm:prSet/>
      <dgm:spPr/>
      <dgm:t>
        <a:bodyPr/>
        <a:lstStyle/>
        <a:p>
          <a:r>
            <a:rPr lang="hr-HR"/>
            <a:t>Mikroplastika i kronične bolesti</a:t>
          </a:r>
          <a:endParaRPr lang="en-US"/>
        </a:p>
      </dgm:t>
    </dgm:pt>
    <dgm:pt modelId="{818D98C6-8A86-459E-A53D-0A832E5FBA2B}" type="parTrans" cxnId="{9E7A1580-290B-49B9-B18C-318364BE4A8F}">
      <dgm:prSet/>
      <dgm:spPr/>
      <dgm:t>
        <a:bodyPr/>
        <a:lstStyle/>
        <a:p>
          <a:endParaRPr lang="en-US"/>
        </a:p>
      </dgm:t>
    </dgm:pt>
    <dgm:pt modelId="{49BCF95D-BD9A-4216-AF63-021B44703625}" type="sibTrans" cxnId="{9E7A1580-290B-49B9-B18C-318364BE4A8F}">
      <dgm:prSet/>
      <dgm:spPr/>
      <dgm:t>
        <a:bodyPr/>
        <a:lstStyle/>
        <a:p>
          <a:endParaRPr lang="en-US"/>
        </a:p>
      </dgm:t>
    </dgm:pt>
    <dgm:pt modelId="{7FB8F606-7C48-4C7F-82E9-05A6565C5A5A}">
      <dgm:prSet/>
      <dgm:spPr/>
      <dgm:t>
        <a:bodyPr/>
        <a:lstStyle/>
        <a:p>
          <a:r>
            <a:rPr lang="hr-HR"/>
            <a:t>Utjecaj mikroplastike na imunitet</a:t>
          </a:r>
          <a:endParaRPr lang="en-US"/>
        </a:p>
      </dgm:t>
    </dgm:pt>
    <dgm:pt modelId="{F6C6CE53-F125-46BF-83B9-22F4BF7D3DBB}" type="parTrans" cxnId="{A8D2EFD6-4B8C-4350-8639-6FDDC9FBC300}">
      <dgm:prSet/>
      <dgm:spPr/>
      <dgm:t>
        <a:bodyPr/>
        <a:lstStyle/>
        <a:p>
          <a:endParaRPr lang="en-US"/>
        </a:p>
      </dgm:t>
    </dgm:pt>
    <dgm:pt modelId="{769D584A-1175-4DCA-BD35-0E298C2AD9A2}" type="sibTrans" cxnId="{A8D2EFD6-4B8C-4350-8639-6FDDC9FBC300}">
      <dgm:prSet/>
      <dgm:spPr/>
      <dgm:t>
        <a:bodyPr/>
        <a:lstStyle/>
        <a:p>
          <a:endParaRPr lang="en-US"/>
        </a:p>
      </dgm:t>
    </dgm:pt>
    <dgm:pt modelId="{A981CDA7-2518-48B6-B742-E09E6346B84E}">
      <dgm:prSet/>
      <dgm:spPr/>
      <dgm:t>
        <a:bodyPr/>
        <a:lstStyle/>
        <a:p>
          <a:r>
            <a:rPr lang="hr-HR"/>
            <a:t>Koliko unosimo mikroplastike dnevno?</a:t>
          </a:r>
          <a:endParaRPr lang="en-US"/>
        </a:p>
      </dgm:t>
    </dgm:pt>
    <dgm:pt modelId="{0FD9A0A7-502D-467C-98AB-27A44E87423D}" type="parTrans" cxnId="{50F8E674-59DD-4041-ACA0-15A9A9C14ED7}">
      <dgm:prSet/>
      <dgm:spPr/>
      <dgm:t>
        <a:bodyPr/>
        <a:lstStyle/>
        <a:p>
          <a:endParaRPr lang="en-US"/>
        </a:p>
      </dgm:t>
    </dgm:pt>
    <dgm:pt modelId="{2E9E26CC-B6D1-4496-9C8A-46C319E2C64B}" type="sibTrans" cxnId="{50F8E674-59DD-4041-ACA0-15A9A9C14ED7}">
      <dgm:prSet/>
      <dgm:spPr/>
      <dgm:t>
        <a:bodyPr/>
        <a:lstStyle/>
        <a:p>
          <a:endParaRPr lang="en-US"/>
        </a:p>
      </dgm:t>
    </dgm:pt>
    <dgm:pt modelId="{72563202-466A-429D-9260-01D6F1B65141}">
      <dgm:prSet/>
      <dgm:spPr/>
      <dgm:t>
        <a:bodyPr/>
        <a:lstStyle/>
        <a:p>
          <a:r>
            <a:rPr lang="hr-HR"/>
            <a:t>Literatura</a:t>
          </a:r>
          <a:endParaRPr lang="en-US"/>
        </a:p>
      </dgm:t>
    </dgm:pt>
    <dgm:pt modelId="{F08FDCFA-9853-4578-BA26-B942D6CB9638}" type="parTrans" cxnId="{5A925FA7-40E3-47CB-9B14-129F6C8AE6BA}">
      <dgm:prSet/>
      <dgm:spPr/>
      <dgm:t>
        <a:bodyPr/>
        <a:lstStyle/>
        <a:p>
          <a:endParaRPr lang="en-US"/>
        </a:p>
      </dgm:t>
    </dgm:pt>
    <dgm:pt modelId="{6B471F02-7F92-485C-B833-31466773CFED}" type="sibTrans" cxnId="{5A925FA7-40E3-47CB-9B14-129F6C8AE6BA}">
      <dgm:prSet/>
      <dgm:spPr/>
      <dgm:t>
        <a:bodyPr/>
        <a:lstStyle/>
        <a:p>
          <a:endParaRPr lang="en-US"/>
        </a:p>
      </dgm:t>
    </dgm:pt>
    <dgm:pt modelId="{ED32D91B-2DB5-40DB-B631-1DA8E5076054}" type="pres">
      <dgm:prSet presAssocID="{362E3A2E-0AC9-4F30-BEC9-C33F08272A4A}" presName="vert0" presStyleCnt="0">
        <dgm:presLayoutVars>
          <dgm:dir/>
          <dgm:animOne val="branch"/>
          <dgm:animLvl val="lvl"/>
        </dgm:presLayoutVars>
      </dgm:prSet>
      <dgm:spPr/>
    </dgm:pt>
    <dgm:pt modelId="{A8C044BA-9657-47DE-8952-0382411FF712}" type="pres">
      <dgm:prSet presAssocID="{FC82DC36-83B5-49B1-945D-70A3D5E24C52}" presName="thickLine" presStyleLbl="alignNode1" presStyleIdx="0" presStyleCnt="10"/>
      <dgm:spPr/>
    </dgm:pt>
    <dgm:pt modelId="{E3177E5A-497C-456F-9064-6C35C7D24E3F}" type="pres">
      <dgm:prSet presAssocID="{FC82DC36-83B5-49B1-945D-70A3D5E24C52}" presName="horz1" presStyleCnt="0"/>
      <dgm:spPr/>
    </dgm:pt>
    <dgm:pt modelId="{89612B22-35A5-4336-8CF5-34C777F44028}" type="pres">
      <dgm:prSet presAssocID="{FC82DC36-83B5-49B1-945D-70A3D5E24C52}" presName="tx1" presStyleLbl="revTx" presStyleIdx="0" presStyleCnt="10"/>
      <dgm:spPr/>
    </dgm:pt>
    <dgm:pt modelId="{1E1EE07D-ADA4-4CB2-ABD0-603F197BCE63}" type="pres">
      <dgm:prSet presAssocID="{FC82DC36-83B5-49B1-945D-70A3D5E24C52}" presName="vert1" presStyleCnt="0"/>
      <dgm:spPr/>
    </dgm:pt>
    <dgm:pt modelId="{F478DE4D-64BF-4A5F-A5C8-E7C28D4379AE}" type="pres">
      <dgm:prSet presAssocID="{B0FA95EC-A61C-46E7-8E0C-EEA4FC7CE05F}" presName="thickLine" presStyleLbl="alignNode1" presStyleIdx="1" presStyleCnt="10"/>
      <dgm:spPr/>
    </dgm:pt>
    <dgm:pt modelId="{F33BB940-F789-470B-A4D8-28287BCD8866}" type="pres">
      <dgm:prSet presAssocID="{B0FA95EC-A61C-46E7-8E0C-EEA4FC7CE05F}" presName="horz1" presStyleCnt="0"/>
      <dgm:spPr/>
    </dgm:pt>
    <dgm:pt modelId="{C957EA5C-0D1A-4175-A1E1-F6E5AE714497}" type="pres">
      <dgm:prSet presAssocID="{B0FA95EC-A61C-46E7-8E0C-EEA4FC7CE05F}" presName="tx1" presStyleLbl="revTx" presStyleIdx="1" presStyleCnt="10"/>
      <dgm:spPr/>
    </dgm:pt>
    <dgm:pt modelId="{128A09CA-0CAB-4102-9AA0-4305B1CE83D3}" type="pres">
      <dgm:prSet presAssocID="{B0FA95EC-A61C-46E7-8E0C-EEA4FC7CE05F}" presName="vert1" presStyleCnt="0"/>
      <dgm:spPr/>
    </dgm:pt>
    <dgm:pt modelId="{F8016626-3FDB-42FE-99E3-456FBB0DC85E}" type="pres">
      <dgm:prSet presAssocID="{446B47C4-CE82-4A18-9D15-6E435A1CFE8B}" presName="thickLine" presStyleLbl="alignNode1" presStyleIdx="2" presStyleCnt="10"/>
      <dgm:spPr/>
    </dgm:pt>
    <dgm:pt modelId="{71AA646B-08EC-4FE1-B260-2BFDDC17FF9F}" type="pres">
      <dgm:prSet presAssocID="{446B47C4-CE82-4A18-9D15-6E435A1CFE8B}" presName="horz1" presStyleCnt="0"/>
      <dgm:spPr/>
    </dgm:pt>
    <dgm:pt modelId="{68E6756D-BE39-446D-8BBD-3C938438FF48}" type="pres">
      <dgm:prSet presAssocID="{446B47C4-CE82-4A18-9D15-6E435A1CFE8B}" presName="tx1" presStyleLbl="revTx" presStyleIdx="2" presStyleCnt="10"/>
      <dgm:spPr/>
    </dgm:pt>
    <dgm:pt modelId="{CBA3D63B-9FC9-48D4-8A7C-A8A3916FA302}" type="pres">
      <dgm:prSet presAssocID="{446B47C4-CE82-4A18-9D15-6E435A1CFE8B}" presName="vert1" presStyleCnt="0"/>
      <dgm:spPr/>
    </dgm:pt>
    <dgm:pt modelId="{A182B556-B910-47EE-B9EC-9805D6B2E54B}" type="pres">
      <dgm:prSet presAssocID="{890C33EB-17FD-43C4-931B-9754B68A3AD8}" presName="thickLine" presStyleLbl="alignNode1" presStyleIdx="3" presStyleCnt="10"/>
      <dgm:spPr/>
    </dgm:pt>
    <dgm:pt modelId="{55ED6F8D-6B1C-41DD-A170-E699274943D7}" type="pres">
      <dgm:prSet presAssocID="{890C33EB-17FD-43C4-931B-9754B68A3AD8}" presName="horz1" presStyleCnt="0"/>
      <dgm:spPr/>
    </dgm:pt>
    <dgm:pt modelId="{66F9577F-B6DC-4AD2-8CAE-45CC93C37E10}" type="pres">
      <dgm:prSet presAssocID="{890C33EB-17FD-43C4-931B-9754B68A3AD8}" presName="tx1" presStyleLbl="revTx" presStyleIdx="3" presStyleCnt="10"/>
      <dgm:spPr/>
    </dgm:pt>
    <dgm:pt modelId="{743A903E-EDE3-405A-AC89-C184B54163A9}" type="pres">
      <dgm:prSet presAssocID="{890C33EB-17FD-43C4-931B-9754B68A3AD8}" presName="vert1" presStyleCnt="0"/>
      <dgm:spPr/>
    </dgm:pt>
    <dgm:pt modelId="{2C4CC47E-7D44-4678-9675-C4B7E4DD5A1E}" type="pres">
      <dgm:prSet presAssocID="{294556E1-12A3-4916-8142-7E577B427FD2}" presName="thickLine" presStyleLbl="alignNode1" presStyleIdx="4" presStyleCnt="10"/>
      <dgm:spPr/>
    </dgm:pt>
    <dgm:pt modelId="{D1E9152B-6238-4799-A9F2-8963FBD2CE42}" type="pres">
      <dgm:prSet presAssocID="{294556E1-12A3-4916-8142-7E577B427FD2}" presName="horz1" presStyleCnt="0"/>
      <dgm:spPr/>
    </dgm:pt>
    <dgm:pt modelId="{A1EDD7FE-96B6-4E47-BB69-0ACA4FC9404A}" type="pres">
      <dgm:prSet presAssocID="{294556E1-12A3-4916-8142-7E577B427FD2}" presName="tx1" presStyleLbl="revTx" presStyleIdx="4" presStyleCnt="10"/>
      <dgm:spPr/>
    </dgm:pt>
    <dgm:pt modelId="{075F12E1-D95F-4902-8CF3-1FE3688AA3A8}" type="pres">
      <dgm:prSet presAssocID="{294556E1-12A3-4916-8142-7E577B427FD2}" presName="vert1" presStyleCnt="0"/>
      <dgm:spPr/>
    </dgm:pt>
    <dgm:pt modelId="{1FC20F84-3C32-4771-B7B5-BB19116AB7E0}" type="pres">
      <dgm:prSet presAssocID="{7C30EE74-E0A4-442E-8674-D1BADE6EFB08}" presName="thickLine" presStyleLbl="alignNode1" presStyleIdx="5" presStyleCnt="10"/>
      <dgm:spPr/>
    </dgm:pt>
    <dgm:pt modelId="{9761E383-9340-4959-982F-9DACE190DA77}" type="pres">
      <dgm:prSet presAssocID="{7C30EE74-E0A4-442E-8674-D1BADE6EFB08}" presName="horz1" presStyleCnt="0"/>
      <dgm:spPr/>
    </dgm:pt>
    <dgm:pt modelId="{4C33C48D-9DEE-46B7-A4F8-6A2850294359}" type="pres">
      <dgm:prSet presAssocID="{7C30EE74-E0A4-442E-8674-D1BADE6EFB08}" presName="tx1" presStyleLbl="revTx" presStyleIdx="5" presStyleCnt="10"/>
      <dgm:spPr/>
    </dgm:pt>
    <dgm:pt modelId="{9278983F-6730-4A47-99A3-DDB4C3064299}" type="pres">
      <dgm:prSet presAssocID="{7C30EE74-E0A4-442E-8674-D1BADE6EFB08}" presName="vert1" presStyleCnt="0"/>
      <dgm:spPr/>
    </dgm:pt>
    <dgm:pt modelId="{FE51973B-B350-45EC-B482-022500153331}" type="pres">
      <dgm:prSet presAssocID="{584C9747-0A0F-45A1-BC13-BDFEE33B961E}" presName="thickLine" presStyleLbl="alignNode1" presStyleIdx="6" presStyleCnt="10"/>
      <dgm:spPr/>
    </dgm:pt>
    <dgm:pt modelId="{ACFF5676-7844-46CF-A31D-F8CB5076B62E}" type="pres">
      <dgm:prSet presAssocID="{584C9747-0A0F-45A1-BC13-BDFEE33B961E}" presName="horz1" presStyleCnt="0"/>
      <dgm:spPr/>
    </dgm:pt>
    <dgm:pt modelId="{F9F07B5A-95EA-44B2-BFD4-B11F42F95D38}" type="pres">
      <dgm:prSet presAssocID="{584C9747-0A0F-45A1-BC13-BDFEE33B961E}" presName="tx1" presStyleLbl="revTx" presStyleIdx="6" presStyleCnt="10"/>
      <dgm:spPr/>
    </dgm:pt>
    <dgm:pt modelId="{642D8FA8-63AD-4489-B2FE-D032CF4C6D19}" type="pres">
      <dgm:prSet presAssocID="{584C9747-0A0F-45A1-BC13-BDFEE33B961E}" presName="vert1" presStyleCnt="0"/>
      <dgm:spPr/>
    </dgm:pt>
    <dgm:pt modelId="{C691F42B-10D6-4340-873E-828354348216}" type="pres">
      <dgm:prSet presAssocID="{7FB8F606-7C48-4C7F-82E9-05A6565C5A5A}" presName="thickLine" presStyleLbl="alignNode1" presStyleIdx="7" presStyleCnt="10"/>
      <dgm:spPr/>
    </dgm:pt>
    <dgm:pt modelId="{DD3A2D38-F0AA-4414-BFCF-B4F419495E0F}" type="pres">
      <dgm:prSet presAssocID="{7FB8F606-7C48-4C7F-82E9-05A6565C5A5A}" presName="horz1" presStyleCnt="0"/>
      <dgm:spPr/>
    </dgm:pt>
    <dgm:pt modelId="{217D344A-5102-4D3F-8ED4-C8502BE59B4D}" type="pres">
      <dgm:prSet presAssocID="{7FB8F606-7C48-4C7F-82E9-05A6565C5A5A}" presName="tx1" presStyleLbl="revTx" presStyleIdx="7" presStyleCnt="10"/>
      <dgm:spPr/>
    </dgm:pt>
    <dgm:pt modelId="{D71A73C9-9441-4444-81FA-AC9FC097A6A5}" type="pres">
      <dgm:prSet presAssocID="{7FB8F606-7C48-4C7F-82E9-05A6565C5A5A}" presName="vert1" presStyleCnt="0"/>
      <dgm:spPr/>
    </dgm:pt>
    <dgm:pt modelId="{C4D84ABA-30D7-47D8-80A9-9997E31FABE8}" type="pres">
      <dgm:prSet presAssocID="{A981CDA7-2518-48B6-B742-E09E6346B84E}" presName="thickLine" presStyleLbl="alignNode1" presStyleIdx="8" presStyleCnt="10"/>
      <dgm:spPr/>
    </dgm:pt>
    <dgm:pt modelId="{7C5C994D-4D34-44A6-A1CE-59551702787A}" type="pres">
      <dgm:prSet presAssocID="{A981CDA7-2518-48B6-B742-E09E6346B84E}" presName="horz1" presStyleCnt="0"/>
      <dgm:spPr/>
    </dgm:pt>
    <dgm:pt modelId="{AC6E8068-EFAB-4556-A377-37951D3BF958}" type="pres">
      <dgm:prSet presAssocID="{A981CDA7-2518-48B6-B742-E09E6346B84E}" presName="tx1" presStyleLbl="revTx" presStyleIdx="8" presStyleCnt="10"/>
      <dgm:spPr/>
    </dgm:pt>
    <dgm:pt modelId="{E0D2D181-621D-4B07-9BCF-1256CA4F4541}" type="pres">
      <dgm:prSet presAssocID="{A981CDA7-2518-48B6-B742-E09E6346B84E}" presName="vert1" presStyleCnt="0"/>
      <dgm:spPr/>
    </dgm:pt>
    <dgm:pt modelId="{171FBB7E-8781-43AC-810D-46C0AC42DE30}" type="pres">
      <dgm:prSet presAssocID="{72563202-466A-429D-9260-01D6F1B65141}" presName="thickLine" presStyleLbl="alignNode1" presStyleIdx="9" presStyleCnt="10"/>
      <dgm:spPr/>
    </dgm:pt>
    <dgm:pt modelId="{3C173D2C-7C74-443C-A72E-E3A23D579796}" type="pres">
      <dgm:prSet presAssocID="{72563202-466A-429D-9260-01D6F1B65141}" presName="horz1" presStyleCnt="0"/>
      <dgm:spPr/>
    </dgm:pt>
    <dgm:pt modelId="{1A841A02-E64D-40E9-8D52-4059B6697570}" type="pres">
      <dgm:prSet presAssocID="{72563202-466A-429D-9260-01D6F1B65141}" presName="tx1" presStyleLbl="revTx" presStyleIdx="9" presStyleCnt="10"/>
      <dgm:spPr/>
    </dgm:pt>
    <dgm:pt modelId="{2D0CCC8E-2274-4A17-B641-C1F2261B5F8B}" type="pres">
      <dgm:prSet presAssocID="{72563202-466A-429D-9260-01D6F1B65141}" presName="vert1" presStyleCnt="0"/>
      <dgm:spPr/>
    </dgm:pt>
  </dgm:ptLst>
  <dgm:cxnLst>
    <dgm:cxn modelId="{37AAC308-20ED-4C8B-BCFD-A413E7342D4E}" type="presOf" srcId="{294556E1-12A3-4916-8142-7E577B427FD2}" destId="{A1EDD7FE-96B6-4E47-BB69-0ACA4FC9404A}" srcOrd="0" destOrd="0" presId="urn:microsoft.com/office/officeart/2008/layout/LinedList"/>
    <dgm:cxn modelId="{10EE0A19-346D-4399-8120-AB2FE461B4B8}" type="presOf" srcId="{362E3A2E-0AC9-4F30-BEC9-C33F08272A4A}" destId="{ED32D91B-2DB5-40DB-B631-1DA8E5076054}" srcOrd="0" destOrd="0" presId="urn:microsoft.com/office/officeart/2008/layout/LinedList"/>
    <dgm:cxn modelId="{D96FB91E-7A33-4885-AA74-45F75946656E}" type="presOf" srcId="{FC82DC36-83B5-49B1-945D-70A3D5E24C52}" destId="{89612B22-35A5-4336-8CF5-34C777F44028}" srcOrd="0" destOrd="0" presId="urn:microsoft.com/office/officeart/2008/layout/LinedList"/>
    <dgm:cxn modelId="{4D1E532B-8784-4F48-9517-7165D5743739}" type="presOf" srcId="{7FB8F606-7C48-4C7F-82E9-05A6565C5A5A}" destId="{217D344A-5102-4D3F-8ED4-C8502BE59B4D}" srcOrd="0" destOrd="0" presId="urn:microsoft.com/office/officeart/2008/layout/LinedList"/>
    <dgm:cxn modelId="{7A260F35-08E4-49A7-97BD-0569271C26F9}" type="presOf" srcId="{446B47C4-CE82-4A18-9D15-6E435A1CFE8B}" destId="{68E6756D-BE39-446D-8BBD-3C938438FF48}" srcOrd="0" destOrd="0" presId="urn:microsoft.com/office/officeart/2008/layout/LinedList"/>
    <dgm:cxn modelId="{C7652A36-CC2A-425B-A472-3218BC358865}" srcId="{362E3A2E-0AC9-4F30-BEC9-C33F08272A4A}" destId="{890C33EB-17FD-43C4-931B-9754B68A3AD8}" srcOrd="3" destOrd="0" parTransId="{5510DE50-8471-4DEF-A2B2-49A21D21A898}" sibTransId="{04284C5A-FD30-417D-A4CA-832D1FBF8C9F}"/>
    <dgm:cxn modelId="{CDA72242-C542-4AA0-B12F-496A40995BA4}" type="presOf" srcId="{584C9747-0A0F-45A1-BC13-BDFEE33B961E}" destId="{F9F07B5A-95EA-44B2-BFD4-B11F42F95D38}" srcOrd="0" destOrd="0" presId="urn:microsoft.com/office/officeart/2008/layout/LinedList"/>
    <dgm:cxn modelId="{6CF5C664-6A2D-4DA3-AEE1-839113FAE661}" srcId="{362E3A2E-0AC9-4F30-BEC9-C33F08272A4A}" destId="{FC82DC36-83B5-49B1-945D-70A3D5E24C52}" srcOrd="0" destOrd="0" parTransId="{CF36BFAF-D375-4046-97D6-2FCB930A3983}" sibTransId="{67B8B1B2-832B-4306-8BDC-B3BA1A97A5E2}"/>
    <dgm:cxn modelId="{066EF744-9DAD-4185-93C1-D1CE04189F4C}" srcId="{362E3A2E-0AC9-4F30-BEC9-C33F08272A4A}" destId="{446B47C4-CE82-4A18-9D15-6E435A1CFE8B}" srcOrd="2" destOrd="0" parTransId="{9294D522-BB14-4DC9-BB6B-EDD19CF8E2C3}" sibTransId="{1D4DA378-6A05-493A-9084-CE0FFACA1606}"/>
    <dgm:cxn modelId="{3C7BE44B-DB26-418D-BA9C-0B6A6570826A}" type="presOf" srcId="{890C33EB-17FD-43C4-931B-9754B68A3AD8}" destId="{66F9577F-B6DC-4AD2-8CAE-45CC93C37E10}" srcOrd="0" destOrd="0" presId="urn:microsoft.com/office/officeart/2008/layout/LinedList"/>
    <dgm:cxn modelId="{50F8E674-59DD-4041-ACA0-15A9A9C14ED7}" srcId="{362E3A2E-0AC9-4F30-BEC9-C33F08272A4A}" destId="{A981CDA7-2518-48B6-B742-E09E6346B84E}" srcOrd="8" destOrd="0" parTransId="{0FD9A0A7-502D-467C-98AB-27A44E87423D}" sibTransId="{2E9E26CC-B6D1-4496-9C8A-46C319E2C64B}"/>
    <dgm:cxn modelId="{4F14B555-1F43-4425-94E2-7AA5006019F2}" srcId="{362E3A2E-0AC9-4F30-BEC9-C33F08272A4A}" destId="{7C30EE74-E0A4-442E-8674-D1BADE6EFB08}" srcOrd="5" destOrd="0" parTransId="{CFE2A9B6-0DAE-4F53-A355-F03C74FFC2AC}" sibTransId="{F34A6179-59DC-436A-9114-B50499236113}"/>
    <dgm:cxn modelId="{792FF57C-3E12-429C-BAFE-F68E90562FA6}" type="presOf" srcId="{7C30EE74-E0A4-442E-8674-D1BADE6EFB08}" destId="{4C33C48D-9DEE-46B7-A4F8-6A2850294359}" srcOrd="0" destOrd="0" presId="urn:microsoft.com/office/officeart/2008/layout/LinedList"/>
    <dgm:cxn modelId="{9E7A1580-290B-49B9-B18C-318364BE4A8F}" srcId="{362E3A2E-0AC9-4F30-BEC9-C33F08272A4A}" destId="{584C9747-0A0F-45A1-BC13-BDFEE33B961E}" srcOrd="6" destOrd="0" parTransId="{818D98C6-8A86-459E-A53D-0A832E5FBA2B}" sibTransId="{49BCF95D-BD9A-4216-AF63-021B44703625}"/>
    <dgm:cxn modelId="{EB2A9B87-919E-4C26-8611-8DF23DC95EEE}" type="presOf" srcId="{B0FA95EC-A61C-46E7-8E0C-EEA4FC7CE05F}" destId="{C957EA5C-0D1A-4175-A1E1-F6E5AE714497}" srcOrd="0" destOrd="0" presId="urn:microsoft.com/office/officeart/2008/layout/LinedList"/>
    <dgm:cxn modelId="{EC02AE99-583B-42B4-818A-DDF9268FAA47}" type="presOf" srcId="{A981CDA7-2518-48B6-B742-E09E6346B84E}" destId="{AC6E8068-EFAB-4556-A377-37951D3BF958}" srcOrd="0" destOrd="0" presId="urn:microsoft.com/office/officeart/2008/layout/LinedList"/>
    <dgm:cxn modelId="{5A925FA7-40E3-47CB-9B14-129F6C8AE6BA}" srcId="{362E3A2E-0AC9-4F30-BEC9-C33F08272A4A}" destId="{72563202-466A-429D-9260-01D6F1B65141}" srcOrd="9" destOrd="0" parTransId="{F08FDCFA-9853-4578-BA26-B942D6CB9638}" sibTransId="{6B471F02-7F92-485C-B833-31466773CFED}"/>
    <dgm:cxn modelId="{89AF11B6-991D-4F65-86D7-6CBA1CCBC4F3}" type="presOf" srcId="{72563202-466A-429D-9260-01D6F1B65141}" destId="{1A841A02-E64D-40E9-8D52-4059B6697570}" srcOrd="0" destOrd="0" presId="urn:microsoft.com/office/officeart/2008/layout/LinedList"/>
    <dgm:cxn modelId="{A8D2EFD6-4B8C-4350-8639-6FDDC9FBC300}" srcId="{362E3A2E-0AC9-4F30-BEC9-C33F08272A4A}" destId="{7FB8F606-7C48-4C7F-82E9-05A6565C5A5A}" srcOrd="7" destOrd="0" parTransId="{F6C6CE53-F125-46BF-83B9-22F4BF7D3DBB}" sibTransId="{769D584A-1175-4DCA-BD35-0E298C2AD9A2}"/>
    <dgm:cxn modelId="{6CB276F8-86CF-4154-9574-80DC6663A2B6}" srcId="{362E3A2E-0AC9-4F30-BEC9-C33F08272A4A}" destId="{B0FA95EC-A61C-46E7-8E0C-EEA4FC7CE05F}" srcOrd="1" destOrd="0" parTransId="{14C32E1F-9A95-4910-B344-4C67024873AE}" sibTransId="{4F88D2E2-922F-4CE7-990F-3B64B73C9C60}"/>
    <dgm:cxn modelId="{D0193BFD-0871-47C8-9DDD-6F3A4D86FF40}" srcId="{362E3A2E-0AC9-4F30-BEC9-C33F08272A4A}" destId="{294556E1-12A3-4916-8142-7E577B427FD2}" srcOrd="4" destOrd="0" parTransId="{AB6CCA85-0220-4D6C-91BE-69EF73A7B3E2}" sibTransId="{C59E7683-1A00-4590-8589-0AAF32A2598B}"/>
    <dgm:cxn modelId="{B572F52A-B84D-47AD-A71E-BD08C193B29F}" type="presParOf" srcId="{ED32D91B-2DB5-40DB-B631-1DA8E5076054}" destId="{A8C044BA-9657-47DE-8952-0382411FF712}" srcOrd="0" destOrd="0" presId="urn:microsoft.com/office/officeart/2008/layout/LinedList"/>
    <dgm:cxn modelId="{BF484BEB-8263-4936-B8D9-3960B94E351C}" type="presParOf" srcId="{ED32D91B-2DB5-40DB-B631-1DA8E5076054}" destId="{E3177E5A-497C-456F-9064-6C35C7D24E3F}" srcOrd="1" destOrd="0" presId="urn:microsoft.com/office/officeart/2008/layout/LinedList"/>
    <dgm:cxn modelId="{C482E726-3B4C-40F0-9EF1-8A332277166A}" type="presParOf" srcId="{E3177E5A-497C-456F-9064-6C35C7D24E3F}" destId="{89612B22-35A5-4336-8CF5-34C777F44028}" srcOrd="0" destOrd="0" presId="urn:microsoft.com/office/officeart/2008/layout/LinedList"/>
    <dgm:cxn modelId="{E451AB8A-0763-494A-BF98-D00E66D550F0}" type="presParOf" srcId="{E3177E5A-497C-456F-9064-6C35C7D24E3F}" destId="{1E1EE07D-ADA4-4CB2-ABD0-603F197BCE63}" srcOrd="1" destOrd="0" presId="urn:microsoft.com/office/officeart/2008/layout/LinedList"/>
    <dgm:cxn modelId="{C3B321BE-4F7B-4DD3-AC92-B112243DF334}" type="presParOf" srcId="{ED32D91B-2DB5-40DB-B631-1DA8E5076054}" destId="{F478DE4D-64BF-4A5F-A5C8-E7C28D4379AE}" srcOrd="2" destOrd="0" presId="urn:microsoft.com/office/officeart/2008/layout/LinedList"/>
    <dgm:cxn modelId="{C2D7662B-CB0D-428E-AA20-8F81703D8D2F}" type="presParOf" srcId="{ED32D91B-2DB5-40DB-B631-1DA8E5076054}" destId="{F33BB940-F789-470B-A4D8-28287BCD8866}" srcOrd="3" destOrd="0" presId="urn:microsoft.com/office/officeart/2008/layout/LinedList"/>
    <dgm:cxn modelId="{BCC66157-4F76-4D5F-8FBA-AA3BF38E5D60}" type="presParOf" srcId="{F33BB940-F789-470B-A4D8-28287BCD8866}" destId="{C957EA5C-0D1A-4175-A1E1-F6E5AE714497}" srcOrd="0" destOrd="0" presId="urn:microsoft.com/office/officeart/2008/layout/LinedList"/>
    <dgm:cxn modelId="{EB077A47-E223-4B71-AF37-48217752FBF9}" type="presParOf" srcId="{F33BB940-F789-470B-A4D8-28287BCD8866}" destId="{128A09CA-0CAB-4102-9AA0-4305B1CE83D3}" srcOrd="1" destOrd="0" presId="urn:microsoft.com/office/officeart/2008/layout/LinedList"/>
    <dgm:cxn modelId="{688BD213-1362-464E-9914-953EBD181CA1}" type="presParOf" srcId="{ED32D91B-2DB5-40DB-B631-1DA8E5076054}" destId="{F8016626-3FDB-42FE-99E3-456FBB0DC85E}" srcOrd="4" destOrd="0" presId="urn:microsoft.com/office/officeart/2008/layout/LinedList"/>
    <dgm:cxn modelId="{1D074509-CC12-4AFC-974B-198C382230F3}" type="presParOf" srcId="{ED32D91B-2DB5-40DB-B631-1DA8E5076054}" destId="{71AA646B-08EC-4FE1-B260-2BFDDC17FF9F}" srcOrd="5" destOrd="0" presId="urn:microsoft.com/office/officeart/2008/layout/LinedList"/>
    <dgm:cxn modelId="{405D542F-07A2-419A-AB81-9C55A0E87EB7}" type="presParOf" srcId="{71AA646B-08EC-4FE1-B260-2BFDDC17FF9F}" destId="{68E6756D-BE39-446D-8BBD-3C938438FF48}" srcOrd="0" destOrd="0" presId="urn:microsoft.com/office/officeart/2008/layout/LinedList"/>
    <dgm:cxn modelId="{76A5FD60-28BE-4FC4-94C2-1BA3BD50DCBA}" type="presParOf" srcId="{71AA646B-08EC-4FE1-B260-2BFDDC17FF9F}" destId="{CBA3D63B-9FC9-48D4-8A7C-A8A3916FA302}" srcOrd="1" destOrd="0" presId="urn:microsoft.com/office/officeart/2008/layout/LinedList"/>
    <dgm:cxn modelId="{139BAB61-3F12-4174-9EE5-31E95F8C63AA}" type="presParOf" srcId="{ED32D91B-2DB5-40DB-B631-1DA8E5076054}" destId="{A182B556-B910-47EE-B9EC-9805D6B2E54B}" srcOrd="6" destOrd="0" presId="urn:microsoft.com/office/officeart/2008/layout/LinedList"/>
    <dgm:cxn modelId="{6633E9CA-2B1A-4EFA-A00C-D9A8D00FE7C8}" type="presParOf" srcId="{ED32D91B-2DB5-40DB-B631-1DA8E5076054}" destId="{55ED6F8D-6B1C-41DD-A170-E699274943D7}" srcOrd="7" destOrd="0" presId="urn:microsoft.com/office/officeart/2008/layout/LinedList"/>
    <dgm:cxn modelId="{AA4035E9-58C3-4CEE-8E9E-0B22389FEC81}" type="presParOf" srcId="{55ED6F8D-6B1C-41DD-A170-E699274943D7}" destId="{66F9577F-B6DC-4AD2-8CAE-45CC93C37E10}" srcOrd="0" destOrd="0" presId="urn:microsoft.com/office/officeart/2008/layout/LinedList"/>
    <dgm:cxn modelId="{044AAC36-4546-4849-AE89-B649660F1DEF}" type="presParOf" srcId="{55ED6F8D-6B1C-41DD-A170-E699274943D7}" destId="{743A903E-EDE3-405A-AC89-C184B54163A9}" srcOrd="1" destOrd="0" presId="urn:microsoft.com/office/officeart/2008/layout/LinedList"/>
    <dgm:cxn modelId="{7F2D4073-C6A1-4C7B-9823-E7974DB99249}" type="presParOf" srcId="{ED32D91B-2DB5-40DB-B631-1DA8E5076054}" destId="{2C4CC47E-7D44-4678-9675-C4B7E4DD5A1E}" srcOrd="8" destOrd="0" presId="urn:microsoft.com/office/officeart/2008/layout/LinedList"/>
    <dgm:cxn modelId="{4AC018F2-E68C-443D-93BB-1A7EE720B89A}" type="presParOf" srcId="{ED32D91B-2DB5-40DB-B631-1DA8E5076054}" destId="{D1E9152B-6238-4799-A9F2-8963FBD2CE42}" srcOrd="9" destOrd="0" presId="urn:microsoft.com/office/officeart/2008/layout/LinedList"/>
    <dgm:cxn modelId="{DCFF08C2-EB63-4A9B-BBDC-7D3F10B5EB0C}" type="presParOf" srcId="{D1E9152B-6238-4799-A9F2-8963FBD2CE42}" destId="{A1EDD7FE-96B6-4E47-BB69-0ACA4FC9404A}" srcOrd="0" destOrd="0" presId="urn:microsoft.com/office/officeart/2008/layout/LinedList"/>
    <dgm:cxn modelId="{37A4AE20-54F6-4239-8910-8CC6E35D8F4F}" type="presParOf" srcId="{D1E9152B-6238-4799-A9F2-8963FBD2CE42}" destId="{075F12E1-D95F-4902-8CF3-1FE3688AA3A8}" srcOrd="1" destOrd="0" presId="urn:microsoft.com/office/officeart/2008/layout/LinedList"/>
    <dgm:cxn modelId="{E85BD0EF-24B9-461B-B877-22573FB502D2}" type="presParOf" srcId="{ED32D91B-2DB5-40DB-B631-1DA8E5076054}" destId="{1FC20F84-3C32-4771-B7B5-BB19116AB7E0}" srcOrd="10" destOrd="0" presId="urn:microsoft.com/office/officeart/2008/layout/LinedList"/>
    <dgm:cxn modelId="{0E52A523-284A-4BB9-A83E-651C729C8D71}" type="presParOf" srcId="{ED32D91B-2DB5-40DB-B631-1DA8E5076054}" destId="{9761E383-9340-4959-982F-9DACE190DA77}" srcOrd="11" destOrd="0" presId="urn:microsoft.com/office/officeart/2008/layout/LinedList"/>
    <dgm:cxn modelId="{F253E563-D386-4258-BDA9-83FE7B424B97}" type="presParOf" srcId="{9761E383-9340-4959-982F-9DACE190DA77}" destId="{4C33C48D-9DEE-46B7-A4F8-6A2850294359}" srcOrd="0" destOrd="0" presId="urn:microsoft.com/office/officeart/2008/layout/LinedList"/>
    <dgm:cxn modelId="{E638EEFE-F5D4-4A78-AC98-B0BE43CB47E0}" type="presParOf" srcId="{9761E383-9340-4959-982F-9DACE190DA77}" destId="{9278983F-6730-4A47-99A3-DDB4C3064299}" srcOrd="1" destOrd="0" presId="urn:microsoft.com/office/officeart/2008/layout/LinedList"/>
    <dgm:cxn modelId="{B0AE6153-D149-4689-A1DC-18E7D62EAD7F}" type="presParOf" srcId="{ED32D91B-2DB5-40DB-B631-1DA8E5076054}" destId="{FE51973B-B350-45EC-B482-022500153331}" srcOrd="12" destOrd="0" presId="urn:microsoft.com/office/officeart/2008/layout/LinedList"/>
    <dgm:cxn modelId="{11E0DFD1-5EBA-4DB7-B224-A4C2F0B1F686}" type="presParOf" srcId="{ED32D91B-2DB5-40DB-B631-1DA8E5076054}" destId="{ACFF5676-7844-46CF-A31D-F8CB5076B62E}" srcOrd="13" destOrd="0" presId="urn:microsoft.com/office/officeart/2008/layout/LinedList"/>
    <dgm:cxn modelId="{3CEA230B-EA76-455F-8424-24A4C1F17ED3}" type="presParOf" srcId="{ACFF5676-7844-46CF-A31D-F8CB5076B62E}" destId="{F9F07B5A-95EA-44B2-BFD4-B11F42F95D38}" srcOrd="0" destOrd="0" presId="urn:microsoft.com/office/officeart/2008/layout/LinedList"/>
    <dgm:cxn modelId="{DA753425-0FCF-43A3-BFFC-FA69A31712D7}" type="presParOf" srcId="{ACFF5676-7844-46CF-A31D-F8CB5076B62E}" destId="{642D8FA8-63AD-4489-B2FE-D032CF4C6D19}" srcOrd="1" destOrd="0" presId="urn:microsoft.com/office/officeart/2008/layout/LinedList"/>
    <dgm:cxn modelId="{FFE44033-F980-4C88-BA32-F82F6046E82E}" type="presParOf" srcId="{ED32D91B-2DB5-40DB-B631-1DA8E5076054}" destId="{C691F42B-10D6-4340-873E-828354348216}" srcOrd="14" destOrd="0" presId="urn:microsoft.com/office/officeart/2008/layout/LinedList"/>
    <dgm:cxn modelId="{A6E0DBD0-4DAC-4D62-88BB-678AB1C67E7F}" type="presParOf" srcId="{ED32D91B-2DB5-40DB-B631-1DA8E5076054}" destId="{DD3A2D38-F0AA-4414-BFCF-B4F419495E0F}" srcOrd="15" destOrd="0" presId="urn:microsoft.com/office/officeart/2008/layout/LinedList"/>
    <dgm:cxn modelId="{9765C8C3-E101-4F2A-93FA-0B35C273EBD0}" type="presParOf" srcId="{DD3A2D38-F0AA-4414-BFCF-B4F419495E0F}" destId="{217D344A-5102-4D3F-8ED4-C8502BE59B4D}" srcOrd="0" destOrd="0" presId="urn:microsoft.com/office/officeart/2008/layout/LinedList"/>
    <dgm:cxn modelId="{6C81C4E7-CCAF-4E55-BAB9-5D3672CD1923}" type="presParOf" srcId="{DD3A2D38-F0AA-4414-BFCF-B4F419495E0F}" destId="{D71A73C9-9441-4444-81FA-AC9FC097A6A5}" srcOrd="1" destOrd="0" presId="urn:microsoft.com/office/officeart/2008/layout/LinedList"/>
    <dgm:cxn modelId="{B23D8068-4470-45DB-8BF8-BC2C24521725}" type="presParOf" srcId="{ED32D91B-2DB5-40DB-B631-1DA8E5076054}" destId="{C4D84ABA-30D7-47D8-80A9-9997E31FABE8}" srcOrd="16" destOrd="0" presId="urn:microsoft.com/office/officeart/2008/layout/LinedList"/>
    <dgm:cxn modelId="{A11E6814-2BD4-4CEC-A183-B2275F80FB8F}" type="presParOf" srcId="{ED32D91B-2DB5-40DB-B631-1DA8E5076054}" destId="{7C5C994D-4D34-44A6-A1CE-59551702787A}" srcOrd="17" destOrd="0" presId="urn:microsoft.com/office/officeart/2008/layout/LinedList"/>
    <dgm:cxn modelId="{4B3BCC72-76AF-46B3-AAC6-0CF1C336117E}" type="presParOf" srcId="{7C5C994D-4D34-44A6-A1CE-59551702787A}" destId="{AC6E8068-EFAB-4556-A377-37951D3BF958}" srcOrd="0" destOrd="0" presId="urn:microsoft.com/office/officeart/2008/layout/LinedList"/>
    <dgm:cxn modelId="{36CA2305-446F-466D-8D27-F073C4A69AA8}" type="presParOf" srcId="{7C5C994D-4D34-44A6-A1CE-59551702787A}" destId="{E0D2D181-621D-4B07-9BCF-1256CA4F4541}" srcOrd="1" destOrd="0" presId="urn:microsoft.com/office/officeart/2008/layout/LinedList"/>
    <dgm:cxn modelId="{199BECCC-FFD4-451E-B8B8-0D6D532F230F}" type="presParOf" srcId="{ED32D91B-2DB5-40DB-B631-1DA8E5076054}" destId="{171FBB7E-8781-43AC-810D-46C0AC42DE30}" srcOrd="18" destOrd="0" presId="urn:microsoft.com/office/officeart/2008/layout/LinedList"/>
    <dgm:cxn modelId="{738691F7-89FE-4A73-8BCC-64B40DFA6CF0}" type="presParOf" srcId="{ED32D91B-2DB5-40DB-B631-1DA8E5076054}" destId="{3C173D2C-7C74-443C-A72E-E3A23D579796}" srcOrd="19" destOrd="0" presId="urn:microsoft.com/office/officeart/2008/layout/LinedList"/>
    <dgm:cxn modelId="{629CEB4D-71B6-42F7-8BFF-488A1569788E}" type="presParOf" srcId="{3C173D2C-7C74-443C-A72E-E3A23D579796}" destId="{1A841A02-E64D-40E9-8D52-4059B6697570}" srcOrd="0" destOrd="0" presId="urn:microsoft.com/office/officeart/2008/layout/LinedList"/>
    <dgm:cxn modelId="{928808F2-B87A-4A11-8001-113AE65A2158}" type="presParOf" srcId="{3C173D2C-7C74-443C-A72E-E3A23D579796}" destId="{2D0CCC8E-2274-4A17-B641-C1F2261B5F8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C044BA-9657-47DE-8952-0382411FF712}">
      <dsp:nvSpPr>
        <dsp:cNvPr id="0" name=""/>
        <dsp:cNvSpPr/>
      </dsp:nvSpPr>
      <dsp:spPr>
        <a:xfrm>
          <a:off x="0" y="675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612B22-35A5-4336-8CF5-34C777F44028}">
      <dsp:nvSpPr>
        <dsp:cNvPr id="0" name=""/>
        <dsp:cNvSpPr/>
      </dsp:nvSpPr>
      <dsp:spPr>
        <a:xfrm>
          <a:off x="0" y="675"/>
          <a:ext cx="6900512" cy="553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/>
            <a:t>Plastika u flaširanoj vodi</a:t>
          </a:r>
          <a:endParaRPr lang="en-US" sz="2500" kern="1200"/>
        </a:p>
      </dsp:txBody>
      <dsp:txXfrm>
        <a:off x="0" y="675"/>
        <a:ext cx="6900512" cy="553478"/>
      </dsp:txXfrm>
    </dsp:sp>
    <dsp:sp modelId="{F478DE4D-64BF-4A5F-A5C8-E7C28D4379AE}">
      <dsp:nvSpPr>
        <dsp:cNvPr id="0" name=""/>
        <dsp:cNvSpPr/>
      </dsp:nvSpPr>
      <dsp:spPr>
        <a:xfrm>
          <a:off x="0" y="554154"/>
          <a:ext cx="690051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57EA5C-0D1A-4175-A1E1-F6E5AE714497}">
      <dsp:nvSpPr>
        <dsp:cNvPr id="0" name=""/>
        <dsp:cNvSpPr/>
      </dsp:nvSpPr>
      <dsp:spPr>
        <a:xfrm>
          <a:off x="0" y="554154"/>
          <a:ext cx="6900512" cy="553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/>
            <a:t>Mikroplastika u hrani </a:t>
          </a:r>
          <a:endParaRPr lang="en-US" sz="2500" kern="1200"/>
        </a:p>
      </dsp:txBody>
      <dsp:txXfrm>
        <a:off x="0" y="554154"/>
        <a:ext cx="6900512" cy="553478"/>
      </dsp:txXfrm>
    </dsp:sp>
    <dsp:sp modelId="{F8016626-3FDB-42FE-99E3-456FBB0DC85E}">
      <dsp:nvSpPr>
        <dsp:cNvPr id="0" name=""/>
        <dsp:cNvSpPr/>
      </dsp:nvSpPr>
      <dsp:spPr>
        <a:xfrm>
          <a:off x="0" y="1107633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E6756D-BE39-446D-8BBD-3C938438FF48}">
      <dsp:nvSpPr>
        <dsp:cNvPr id="0" name=""/>
        <dsp:cNvSpPr/>
      </dsp:nvSpPr>
      <dsp:spPr>
        <a:xfrm>
          <a:off x="0" y="1107633"/>
          <a:ext cx="6900512" cy="553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 dirty="0"/>
            <a:t>Kako smanjiti količinu </a:t>
          </a:r>
          <a:r>
            <a:rPr lang="hr-HR" sz="2500" kern="1200" dirty="0" err="1"/>
            <a:t>mikroplastike</a:t>
          </a:r>
          <a:r>
            <a:rPr lang="hr-HR" sz="2500" kern="1200" dirty="0"/>
            <a:t> u hrani?</a:t>
          </a:r>
          <a:endParaRPr lang="en-US" sz="2500" kern="1200" dirty="0"/>
        </a:p>
      </dsp:txBody>
      <dsp:txXfrm>
        <a:off x="0" y="1107633"/>
        <a:ext cx="6900512" cy="553478"/>
      </dsp:txXfrm>
    </dsp:sp>
    <dsp:sp modelId="{A182B556-B910-47EE-B9EC-9805D6B2E54B}">
      <dsp:nvSpPr>
        <dsp:cNvPr id="0" name=""/>
        <dsp:cNvSpPr/>
      </dsp:nvSpPr>
      <dsp:spPr>
        <a:xfrm>
          <a:off x="0" y="1661112"/>
          <a:ext cx="6900512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F9577F-B6DC-4AD2-8CAE-45CC93C37E10}">
      <dsp:nvSpPr>
        <dsp:cNvPr id="0" name=""/>
        <dsp:cNvSpPr/>
      </dsp:nvSpPr>
      <dsp:spPr>
        <a:xfrm>
          <a:off x="0" y="1661112"/>
          <a:ext cx="6900512" cy="553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/>
            <a:t>Najčešća mikroplastika u hrani</a:t>
          </a:r>
          <a:endParaRPr lang="en-US" sz="2500" kern="1200"/>
        </a:p>
      </dsp:txBody>
      <dsp:txXfrm>
        <a:off x="0" y="1661112"/>
        <a:ext cx="6900512" cy="553478"/>
      </dsp:txXfrm>
    </dsp:sp>
    <dsp:sp modelId="{2C4CC47E-7D44-4678-9675-C4B7E4DD5A1E}">
      <dsp:nvSpPr>
        <dsp:cNvPr id="0" name=""/>
        <dsp:cNvSpPr/>
      </dsp:nvSpPr>
      <dsp:spPr>
        <a:xfrm>
          <a:off x="0" y="2214591"/>
          <a:ext cx="6900512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EDD7FE-96B6-4E47-BB69-0ACA4FC9404A}">
      <dsp:nvSpPr>
        <dsp:cNvPr id="0" name=""/>
        <dsp:cNvSpPr/>
      </dsp:nvSpPr>
      <dsp:spPr>
        <a:xfrm>
          <a:off x="0" y="2214591"/>
          <a:ext cx="6900512" cy="553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/>
            <a:t>Zašto je mikroplastika u hrani opasna?</a:t>
          </a:r>
          <a:endParaRPr lang="en-US" sz="2500" kern="1200"/>
        </a:p>
      </dsp:txBody>
      <dsp:txXfrm>
        <a:off x="0" y="2214591"/>
        <a:ext cx="6900512" cy="553478"/>
      </dsp:txXfrm>
    </dsp:sp>
    <dsp:sp modelId="{1FC20F84-3C32-4771-B7B5-BB19116AB7E0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33C48D-9DEE-46B7-A4F8-6A2850294359}">
      <dsp:nvSpPr>
        <dsp:cNvPr id="0" name=""/>
        <dsp:cNvSpPr/>
      </dsp:nvSpPr>
      <dsp:spPr>
        <a:xfrm>
          <a:off x="0" y="2768070"/>
          <a:ext cx="6900512" cy="553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/>
            <a:t>Mikroplastika  i neplodnost</a:t>
          </a:r>
          <a:endParaRPr lang="en-US" sz="2500" kern="1200"/>
        </a:p>
      </dsp:txBody>
      <dsp:txXfrm>
        <a:off x="0" y="2768070"/>
        <a:ext cx="6900512" cy="553478"/>
      </dsp:txXfrm>
    </dsp:sp>
    <dsp:sp modelId="{FE51973B-B350-45EC-B482-022500153331}">
      <dsp:nvSpPr>
        <dsp:cNvPr id="0" name=""/>
        <dsp:cNvSpPr/>
      </dsp:nvSpPr>
      <dsp:spPr>
        <a:xfrm>
          <a:off x="0" y="3321549"/>
          <a:ext cx="690051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F07B5A-95EA-44B2-BFD4-B11F42F95D38}">
      <dsp:nvSpPr>
        <dsp:cNvPr id="0" name=""/>
        <dsp:cNvSpPr/>
      </dsp:nvSpPr>
      <dsp:spPr>
        <a:xfrm>
          <a:off x="0" y="3321549"/>
          <a:ext cx="6900512" cy="553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/>
            <a:t>Mikroplastika i kronične bolesti</a:t>
          </a:r>
          <a:endParaRPr lang="en-US" sz="2500" kern="1200"/>
        </a:p>
      </dsp:txBody>
      <dsp:txXfrm>
        <a:off x="0" y="3321549"/>
        <a:ext cx="6900512" cy="553478"/>
      </dsp:txXfrm>
    </dsp:sp>
    <dsp:sp modelId="{C691F42B-10D6-4340-873E-828354348216}">
      <dsp:nvSpPr>
        <dsp:cNvPr id="0" name=""/>
        <dsp:cNvSpPr/>
      </dsp:nvSpPr>
      <dsp:spPr>
        <a:xfrm>
          <a:off x="0" y="3875028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7D344A-5102-4D3F-8ED4-C8502BE59B4D}">
      <dsp:nvSpPr>
        <dsp:cNvPr id="0" name=""/>
        <dsp:cNvSpPr/>
      </dsp:nvSpPr>
      <dsp:spPr>
        <a:xfrm>
          <a:off x="0" y="3875028"/>
          <a:ext cx="6900512" cy="553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/>
            <a:t>Utjecaj mikroplastike na imunitet</a:t>
          </a:r>
          <a:endParaRPr lang="en-US" sz="2500" kern="1200"/>
        </a:p>
      </dsp:txBody>
      <dsp:txXfrm>
        <a:off x="0" y="3875028"/>
        <a:ext cx="6900512" cy="553478"/>
      </dsp:txXfrm>
    </dsp:sp>
    <dsp:sp modelId="{C4D84ABA-30D7-47D8-80A9-9997E31FABE8}">
      <dsp:nvSpPr>
        <dsp:cNvPr id="0" name=""/>
        <dsp:cNvSpPr/>
      </dsp:nvSpPr>
      <dsp:spPr>
        <a:xfrm>
          <a:off x="0" y="4428507"/>
          <a:ext cx="6900512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6E8068-EFAB-4556-A377-37951D3BF958}">
      <dsp:nvSpPr>
        <dsp:cNvPr id="0" name=""/>
        <dsp:cNvSpPr/>
      </dsp:nvSpPr>
      <dsp:spPr>
        <a:xfrm>
          <a:off x="0" y="4428507"/>
          <a:ext cx="6900512" cy="553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/>
            <a:t>Koliko unosimo mikroplastike dnevno?</a:t>
          </a:r>
          <a:endParaRPr lang="en-US" sz="2500" kern="1200"/>
        </a:p>
      </dsp:txBody>
      <dsp:txXfrm>
        <a:off x="0" y="4428507"/>
        <a:ext cx="6900512" cy="553478"/>
      </dsp:txXfrm>
    </dsp:sp>
    <dsp:sp modelId="{171FBB7E-8781-43AC-810D-46C0AC42DE30}">
      <dsp:nvSpPr>
        <dsp:cNvPr id="0" name=""/>
        <dsp:cNvSpPr/>
      </dsp:nvSpPr>
      <dsp:spPr>
        <a:xfrm>
          <a:off x="0" y="4981986"/>
          <a:ext cx="6900512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841A02-E64D-40E9-8D52-4059B6697570}">
      <dsp:nvSpPr>
        <dsp:cNvPr id="0" name=""/>
        <dsp:cNvSpPr/>
      </dsp:nvSpPr>
      <dsp:spPr>
        <a:xfrm>
          <a:off x="0" y="4981986"/>
          <a:ext cx="6900512" cy="553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500" kern="1200"/>
            <a:t>Literatura</a:t>
          </a:r>
          <a:endParaRPr lang="en-US" sz="2500" kern="1200"/>
        </a:p>
      </dsp:txBody>
      <dsp:txXfrm>
        <a:off x="0" y="4981986"/>
        <a:ext cx="6900512" cy="5534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E32717-09B4-418B-9D18-D381140C44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69E2573-0CE2-4D99-A7C3-191415A025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20F8B7B-4DAB-46EE-B3BF-7D7F131A8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8F0C-850C-4EE1-9F7A-8D0015A863BB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E40230F-AE10-4D7E-92C6-B8447FBB9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5FD040B-DEB8-4F41-96D9-FF1C15A72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2D61B-B0D1-4110-BA7E-DDEE8594605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29011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08D846B-D32A-462D-BE55-BE100FC82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0B3E96F9-10CC-4FB6-9D94-12662E7F0B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0F75B68-F681-42A3-B560-3B9B28147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8F0C-850C-4EE1-9F7A-8D0015A863BB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E1220C5-EF3C-4CB1-82BE-E2AA229C9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D534164-A146-4C61-845B-42BD520C3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2D61B-B0D1-4110-BA7E-DDEE8594605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68034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A948DADB-94B7-42B2-8FA2-E23FACC9C9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4ECB9385-DD6D-408F-A7E9-8B5D63F1A2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6C3D09C-9029-44B9-831C-635E7512F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8F0C-850C-4EE1-9F7A-8D0015A863BB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63CF542-3797-4730-AC55-2C6E8FAFD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507DE1B-1D7E-4C57-984F-601C1A44D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2D61B-B0D1-4110-BA7E-DDEE8594605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86887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AE84D74-A6CF-464F-B8B0-558A3064F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27B6566-735F-43C8-9A61-660BCE3947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E98159E-6701-40DD-85F0-D0A1178A9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8F0C-850C-4EE1-9F7A-8D0015A863BB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B8072D8-DC98-4001-9EB3-AD2EB37C5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0943580-7018-4E58-9A26-DC8C4E429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2D61B-B0D1-4110-BA7E-DDEE8594605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8904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7E46E79-D072-400F-B0F8-AB0055A49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D568600F-194D-4684-B1DE-05D95702C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0D8B408-6E69-4ECD-9570-62D5776BB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8F0C-850C-4EE1-9F7A-8D0015A863BB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0DE2B75-9AA8-433C-B9A7-D73E734ED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2A30943-8025-4050-91B3-7AFDB8342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2D61B-B0D1-4110-BA7E-DDEE8594605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61581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0F1B2B0-254C-462E-A37C-87F9CFFE3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1ECDFAC-9F11-4371-8E9A-B387246C1F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AFB54849-F139-428B-AD16-6767B39501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14AE6167-7067-450D-BFBB-E4A4BBBCA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8F0C-850C-4EE1-9F7A-8D0015A863BB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0CDFA626-C9B1-4820-9C5B-92B89827B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C832FCA3-2600-4B3B-8197-81C1F8D75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2D61B-B0D1-4110-BA7E-DDEE8594605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46708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6E0945D-988A-4FDE-8F69-A27741BCF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CC07F24D-3181-4572-AC3B-8FC0C262EB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2051FBCD-B5F1-4A82-8665-C749F18F94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62E3B2FC-D20B-47B8-8A54-3A6984D957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A41B8176-24BA-41C0-92C4-609DB6E993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A51ECE7A-0900-4549-A4D9-209A9A2C1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8F0C-850C-4EE1-9F7A-8D0015A863BB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100ED840-19E6-43AB-BA5F-AED9E270B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F8DE49E6-6AA1-4D7B-9E64-81B6BDDE0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2D61B-B0D1-4110-BA7E-DDEE8594605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9820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B5AF9EA-DE73-4C64-B846-68DC1BB35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A3AB9361-FB5A-4EDB-AE22-672C7C8B2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8F0C-850C-4EE1-9F7A-8D0015A863BB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89B59E86-EDC7-404A-BDF9-9FFE4734A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B4174E31-E35F-4B21-81F2-BFFC9EAF2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2D61B-B0D1-4110-BA7E-DDEE8594605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25668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086878E2-1FD7-4C73-BF2E-5E378235D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8F0C-850C-4EE1-9F7A-8D0015A863BB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69080E81-B081-4F40-AFE3-89A2506AC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D52FC26F-2937-4E2C-8C45-8CEC47F4B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2D61B-B0D1-4110-BA7E-DDEE8594605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9753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E60FDF2-6267-429E-BBF3-B39D6EB5B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9A31ABC-0B51-4D53-BAE0-91D873A8C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C6693455-0B75-4647-A4DF-36BD34B66B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EEDD3EFA-1CA2-4B91-B3F4-DCC68F918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8F0C-850C-4EE1-9F7A-8D0015A863BB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C668CDF7-E52F-4E60-AAD3-2B482F964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68745BB-CA7E-4132-9951-E6BD7A7FB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2D61B-B0D1-4110-BA7E-DDEE8594605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27293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BE33F66-596C-453F-AB4F-A47C0EF4E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78204666-EA2E-40FA-8C61-0833B45877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5E127654-CF20-4467-AAE0-6BC755B87D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56395EA8-BE1A-4269-9595-2F550E5F8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18F0C-850C-4EE1-9F7A-8D0015A863BB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442E2DB5-1600-49D0-88BA-3BF296702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2CA418E-ACE1-45CC-AB70-CF8B9A9E5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2D61B-B0D1-4110-BA7E-DDEE8594605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54343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BA557E22-0C11-4F2B-867E-B007324EE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702A898-5139-4C19-911B-DC36574C17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9E7C353-805F-46C9-8D0F-E32369B60E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18F0C-850C-4EE1-9F7A-8D0015A863BB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85393BE-7778-4852-8F0E-D1AD07F42D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E314415-F6FC-4A6B-AC13-E0B2637199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2D61B-B0D1-4110-BA7E-DDEE8594605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26696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pubmed.ncbi.nlm.nih.gov/18275883/" TargetMode="External"/><Relationship Id="rId3" Type="http://schemas.openxmlformats.org/officeDocument/2006/relationships/hyperlink" Target="https://pubmed.ncbi.nlm.nih.gov/30463173/" TargetMode="External"/><Relationship Id="rId7" Type="http://schemas.openxmlformats.org/officeDocument/2006/relationships/hyperlink" Target="https://www.ncbi.nlm.nih.gov/labs/pmc/articles/PMC4586663/" TargetMode="External"/><Relationship Id="rId2" Type="http://schemas.openxmlformats.org/officeDocument/2006/relationships/hyperlink" Target="https://pubmed.ncbi.nlm.nih.gov/31284627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iehs.nih.gov/health/topics/agents/endocrine/index.cfm" TargetMode="External"/><Relationship Id="rId5" Type="http://schemas.openxmlformats.org/officeDocument/2006/relationships/hyperlink" Target="https://pubmed.ncbi.nlm.nih.gov/31184127/" TargetMode="External"/><Relationship Id="rId10" Type="http://schemas.openxmlformats.org/officeDocument/2006/relationships/hyperlink" Target="https://www.ncbi.nlm.nih.gov/labs/pmc/articles/PMC7661204/" TargetMode="External"/><Relationship Id="rId4" Type="http://schemas.openxmlformats.org/officeDocument/2006/relationships/hyperlink" Target="https://www.sciencedirect.com/science/article/pii/S0160412019317416" TargetMode="External"/><Relationship Id="rId9" Type="http://schemas.openxmlformats.org/officeDocument/2006/relationships/hyperlink" Target="https://pubmed.ncbi.nlm.nih.gov/26119400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7895A40-19A4-42D6-9D30-DBC1E8002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11067024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E9B44C4-50AE-4FC6-BD59-ED031D3DDF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7689" y="2960369"/>
            <a:ext cx="9910296" cy="2700841"/>
          </a:xfrm>
        </p:spPr>
        <p:txBody>
          <a:bodyPr anchor="t">
            <a:normAutofit/>
          </a:bodyPr>
          <a:lstStyle/>
          <a:p>
            <a:pPr marL="0" marR="0">
              <a:spcBef>
                <a:spcPts val="0"/>
              </a:spcBef>
              <a:spcAft>
                <a:spcPts val="800"/>
              </a:spcAft>
            </a:pPr>
            <a:r>
              <a:rPr lang="hr-HR" sz="5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MIKROPLASTIKA</a:t>
            </a:r>
            <a:br>
              <a:rPr lang="hr-HR" sz="5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hr-HR" sz="5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U HRANI</a:t>
            </a:r>
            <a:br>
              <a:rPr lang="en-GB" sz="5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hr-H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Priredila: Nikica Grabovac-Vujasić, </a:t>
            </a:r>
            <a:r>
              <a:rPr lang="hr-H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dipl.ing.kem</a:t>
            </a:r>
            <a:r>
              <a:rPr lang="hr-H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br>
              <a:rPr lang="hr-H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hr-H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</a:t>
            </a:r>
            <a:r>
              <a:rPr lang="hr-HR" sz="24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hr-H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rof.mentor</a:t>
            </a:r>
            <a:br>
              <a:rPr lang="hr-HR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hr-HR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19.5.2022.</a:t>
            </a:r>
            <a:endParaRPr lang="hr-HR" sz="24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C1D30CC-CE3D-4E9E-8227-49AE964999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7688" y="1553519"/>
            <a:ext cx="9910295" cy="616204"/>
          </a:xfrm>
        </p:spPr>
        <p:txBody>
          <a:bodyPr anchor="b">
            <a:normAutofit/>
          </a:bodyPr>
          <a:lstStyle/>
          <a:p>
            <a:pPr algn="l"/>
            <a:r>
              <a:rPr lang="hr-HR" dirty="0" err="1"/>
              <a:t>eTwinning</a:t>
            </a:r>
            <a:r>
              <a:rPr lang="hr-HR" dirty="0"/>
              <a:t> projekt:  </a:t>
            </a:r>
            <a:r>
              <a:rPr lang="hr-HR" dirty="0" err="1"/>
              <a:t>Mikroplastika</a:t>
            </a:r>
            <a:r>
              <a:rPr lang="hr-HR" dirty="0"/>
              <a:t> u vodi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891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D665683-B4B8-4D1B-A67B-5F4A2094F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6501" y="489508"/>
            <a:ext cx="5754896" cy="1667569"/>
          </a:xfrm>
        </p:spPr>
        <p:txBody>
          <a:bodyPr anchor="b">
            <a:normAutofit/>
          </a:bodyPr>
          <a:lstStyle/>
          <a:p>
            <a:r>
              <a:rPr lang="en-GB" sz="4000" dirty="0" err="1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Mikroplastika</a:t>
            </a:r>
            <a:r>
              <a:rPr lang="en-GB" sz="4000" dirty="0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u </a:t>
            </a:r>
            <a:r>
              <a:rPr lang="en-GB" sz="4000" dirty="0" err="1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hrani</a:t>
            </a:r>
            <a:r>
              <a:rPr lang="en-GB" sz="4000" dirty="0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4000" dirty="0" err="1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GB" sz="4000" dirty="0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4000" dirty="0" err="1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neplodnost</a:t>
            </a:r>
            <a:endParaRPr lang="hr-HR" sz="4000" dirty="0"/>
          </a:p>
        </p:txBody>
      </p:sp>
      <p:pic>
        <p:nvPicPr>
          <p:cNvPr id="5" name="Slika 4" descr="Slika na kojoj se prikazuje šahovska figura&#10;&#10;Opis je automatski generiran">
            <a:extLst>
              <a:ext uri="{FF2B5EF4-FFF2-40B4-BE49-F238E27FC236}">
                <a16:creationId xmlns:a16="http://schemas.microsoft.com/office/drawing/2014/main" id="{B3BFA5E1-6190-4E7A-AC0E-F8A2991C95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130" y="1879752"/>
            <a:ext cx="3876165" cy="2666801"/>
          </a:xfrm>
          <a:prstGeom prst="rect">
            <a:avLst/>
          </a:prstGeom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64B3C39-F0DC-4BAE-BD70-6C277E544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6502" y="2405894"/>
            <a:ext cx="5754896" cy="3197464"/>
          </a:xfrm>
        </p:spPr>
        <p:txBody>
          <a:bodyPr anchor="t"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Izloženost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BPA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može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imati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ut</a:t>
            </a:r>
            <a:r>
              <a:rPr lang="hr-HR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je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caj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neplodnost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kod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žena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muškaraca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kao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razvoj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jajnika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 BPA </a:t>
            </a:r>
            <a:r>
              <a:rPr lang="hr-HR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usporava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rad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testosteron</a:t>
            </a:r>
            <a:r>
              <a:rPr lang="hr-HR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estrogen</a:t>
            </a:r>
            <a:r>
              <a:rPr lang="hr-HR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</a:t>
            </a:r>
            <a:r>
              <a:rPr lang="hr-HR" sz="2000" dirty="0"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hr-HR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Znanost je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životinjama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000" dirty="0">
                <a:ea typeface="Times New Roman" panose="02020603050405020304" pitchFamily="18" charset="0"/>
                <a:cs typeface="Arial" panose="020B0604020202020204" pitchFamily="34" charset="0"/>
              </a:rPr>
              <a:t>d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okazala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da BPA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direktno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može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ut</a:t>
            </a:r>
            <a:r>
              <a:rPr lang="hr-HR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je</a:t>
            </a:r>
            <a:r>
              <a:rPr lang="hr-HR" sz="2000" dirty="0">
                <a:ea typeface="Times New Roman" panose="02020603050405020304" pitchFamily="18" charset="0"/>
                <a:cs typeface="Arial" panose="020B0604020202020204" pitchFamily="34" charset="0"/>
              </a:rPr>
              <a:t>cati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plodnost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kod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žena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tako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što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m</a:t>
            </a:r>
            <a:r>
              <a:rPr lang="hr-HR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ij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enja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gen</a:t>
            </a:r>
            <a:r>
              <a:rPr lang="hr-HR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povezan</a:t>
            </a:r>
            <a:r>
              <a:rPr lang="hr-HR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reprodukcijom</a:t>
            </a:r>
            <a:r>
              <a:rPr lang="hr-HR" sz="2000" dirty="0"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Kritičan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a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najveći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ut</a:t>
            </a:r>
            <a:r>
              <a:rPr lang="hr-HR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je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caj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je t</a:t>
            </a:r>
            <a:r>
              <a:rPr lang="hr-HR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ije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kom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začeća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trudnoće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u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prvoj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godini</a:t>
            </a:r>
            <a:r>
              <a:rPr lang="hr-HR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života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d</a:t>
            </a:r>
            <a:r>
              <a:rPr lang="hr-HR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j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etinjstvu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pubertetu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en-GB" sz="2000" baseline="30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Međutim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istraživanja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ljudima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su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još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uv</a:t>
            </a:r>
            <a:r>
              <a:rPr lang="hr-HR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ij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ek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ograničena</a:t>
            </a:r>
            <a:r>
              <a:rPr lang="hr-HR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i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potrebno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je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izvršiti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dodat</a:t>
            </a:r>
            <a:r>
              <a:rPr lang="hr-HR" sz="2000" dirty="0">
                <a:ea typeface="Times New Roman" panose="02020603050405020304" pitchFamily="18" charset="0"/>
                <a:cs typeface="Arial" panose="020B0604020202020204" pitchFamily="34" charset="0"/>
              </a:rPr>
              <a:t>na istraživanja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hr-HR" sz="2000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609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5E6CFF1-2F42-4E10-9A97-F116F46F53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lika 4" descr="Slika na kojoj se prikazuje povrće&#10;&#10;Opis je automatski generiran">
            <a:extLst>
              <a:ext uri="{FF2B5EF4-FFF2-40B4-BE49-F238E27FC236}">
                <a16:creationId xmlns:a16="http://schemas.microsoft.com/office/drawing/2014/main" id="{48F41806-AD39-4A4B-822D-1B0B5604ADE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666" b="-1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84FF8C5E-10CD-4114-B973-D63DBAF37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065862"/>
            <a:ext cx="3313164" cy="4726276"/>
          </a:xfrm>
        </p:spPr>
        <p:txBody>
          <a:bodyPr>
            <a:normAutofit/>
          </a:bodyPr>
          <a:lstStyle/>
          <a:p>
            <a:pPr algn="r"/>
            <a:r>
              <a:rPr lang="en-GB" sz="4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Mikroplastika u hrani </a:t>
            </a:r>
            <a:r>
              <a:rPr lang="hr-HR" sz="4000">
                <a:solidFill>
                  <a:srgbClr val="FFFFF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uzrokuje </a:t>
            </a:r>
            <a:r>
              <a:rPr lang="en-GB" sz="4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pov</a:t>
            </a:r>
            <a:r>
              <a:rPr lang="hr-HR" sz="4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ećan</a:t>
            </a:r>
            <a:r>
              <a:rPr lang="en-GB" sz="4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rizik od </a:t>
            </a:r>
            <a:r>
              <a:rPr lang="hr-HR" sz="4000">
                <a:solidFill>
                  <a:srgbClr val="FFFFF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k</a:t>
            </a:r>
            <a:r>
              <a:rPr lang="en-GB" sz="4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roničnih bolesti</a:t>
            </a:r>
            <a:endParaRPr lang="hr-HR" sz="4000">
              <a:solidFill>
                <a:srgbClr val="FFFFFF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7182200-4859-4C8D-BCBB-55B245C28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3372" y="2286000"/>
            <a:ext cx="0" cy="22860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0E5C70D-FEF2-4444-B054-87DA10CB7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379" y="1065862"/>
            <a:ext cx="5744685" cy="4726276"/>
          </a:xfrm>
        </p:spPr>
        <p:txBody>
          <a:bodyPr anchor="ctr"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Dugotrajno izlaganje mikroplastici ometa endokrini s</a:t>
            </a:r>
            <a:r>
              <a:rPr lang="hr-HR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ustav</a:t>
            </a: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i povećava rizik od bolesti srca i razvoja dijabetesa tip 2.</a:t>
            </a:r>
            <a:r>
              <a:rPr lang="hr-HR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Visok nivo </a:t>
            </a: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dioksina, ftalata i krvnog </a:t>
            </a:r>
            <a:r>
              <a:rPr lang="hr-HR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tlaka</a:t>
            </a: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povezan je sa smanjenom glukozom, </a:t>
            </a:r>
            <a:r>
              <a:rPr lang="hr-HR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pretilosti</a:t>
            </a: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pojavom in</a:t>
            </a:r>
            <a:r>
              <a:rPr lang="hr-HR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z</a:t>
            </a: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ulinsk</a:t>
            </a:r>
            <a:r>
              <a:rPr lang="hr-HR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og otpora.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Neka novija istraživanja </a:t>
            </a:r>
            <a:r>
              <a:rPr lang="hr-HR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predlažu </a:t>
            </a: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da je izlaganje velikoj količini mikroplastike u hrani podjednako rizično za pojavu </a:t>
            </a:r>
            <a:r>
              <a:rPr lang="hr-HR" sz="2000">
                <a:solidFill>
                  <a:srgbClr val="FFFFF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k</a:t>
            </a: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roničnih stanja kao i neuravnotežena </a:t>
            </a:r>
            <a:r>
              <a:rPr lang="hr-HR" sz="2000">
                <a:solidFill>
                  <a:srgbClr val="FFFFF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preh</a:t>
            </a: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ana.</a:t>
            </a:r>
            <a:endParaRPr lang="en-GB" sz="2000">
              <a:solidFill>
                <a:srgbClr val="FFFFFF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hr-HR" sz="20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2747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5E6CFF1-2F42-4E10-9A97-F116F46F53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2F85FC27-E769-42B2-9D98-C9614ED1B71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33" b="21367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08E3899-8CE4-4B5E-814A-8BB3D3301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065862"/>
            <a:ext cx="3313164" cy="4726276"/>
          </a:xfrm>
        </p:spPr>
        <p:txBody>
          <a:bodyPr>
            <a:normAutofit/>
          </a:bodyPr>
          <a:lstStyle/>
          <a:p>
            <a:pPr algn="r"/>
            <a:r>
              <a:rPr lang="hr-HR" sz="4000">
                <a:solidFill>
                  <a:srgbClr val="FFFFFF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Utjecaj </a:t>
            </a:r>
            <a:r>
              <a:rPr lang="hr-HR" sz="4000">
                <a:solidFill>
                  <a:srgbClr val="FFFFFF"/>
                </a:solidFill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lang="en-GB" sz="4000">
                <a:solidFill>
                  <a:srgbClr val="FFFFFF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ikroplastik</a:t>
            </a:r>
            <a:r>
              <a:rPr lang="hr-HR" sz="4000">
                <a:solidFill>
                  <a:srgbClr val="FFFFFF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r>
              <a:rPr lang="en-GB" sz="4000">
                <a:solidFill>
                  <a:srgbClr val="FFFFFF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4000">
                <a:solidFill>
                  <a:srgbClr val="FFFFFF"/>
                </a:solidFill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iz</a:t>
            </a:r>
            <a:r>
              <a:rPr lang="en-GB" sz="4000">
                <a:solidFill>
                  <a:srgbClr val="FFFFFF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hran</a:t>
            </a:r>
            <a:r>
              <a:rPr lang="hr-HR" sz="4000">
                <a:solidFill>
                  <a:srgbClr val="FFFFFF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r>
              <a:rPr lang="en-GB" sz="4000">
                <a:solidFill>
                  <a:srgbClr val="FFFFFF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4000">
                <a:solidFill>
                  <a:srgbClr val="FFFFFF"/>
                </a:solidFill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na</a:t>
            </a:r>
            <a:r>
              <a:rPr lang="en-GB" sz="4000">
                <a:solidFill>
                  <a:srgbClr val="FFFFFF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imunitet</a:t>
            </a:r>
            <a:endParaRPr lang="hr-HR" sz="4000">
              <a:solidFill>
                <a:srgbClr val="FFFFFF"/>
              </a:solidFill>
              <a:latin typeface="+mn-lt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7182200-4859-4C8D-BCBB-55B245C28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3372" y="2286000"/>
            <a:ext cx="0" cy="22860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7F15182-39E8-4BDE-A353-CED26A7C1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379" y="1065862"/>
            <a:ext cx="5744685" cy="4726276"/>
          </a:xfrm>
        </p:spPr>
        <p:txBody>
          <a:bodyPr anchor="ctr"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hr-HR" sz="2000">
                <a:solidFill>
                  <a:srgbClr val="FFFFF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Istraživanje</a:t>
            </a: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iz 2020. godine je pokazal</a:t>
            </a:r>
            <a:r>
              <a:rPr lang="hr-HR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</a:t>
            </a: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da pret</a:t>
            </a:r>
            <a:r>
              <a:rPr lang="hr-HR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j</a:t>
            </a: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erano izlaganje mikroplastici dovodi do lošeg zdravlja cr</a:t>
            </a:r>
            <a:r>
              <a:rPr lang="hr-HR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ij</a:t>
            </a: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eva i </a:t>
            </a:r>
            <a:r>
              <a:rPr lang="hr-HR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slabljenja</a:t>
            </a: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imuniteta. Cr</a:t>
            </a:r>
            <a:r>
              <a:rPr lang="hr-HR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ij</a:t>
            </a: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eva </a:t>
            </a:r>
            <a:r>
              <a:rPr lang="hr-HR" sz="2000">
                <a:solidFill>
                  <a:srgbClr val="FFFFF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imaju</a:t>
            </a: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veliku ulogu za imunitet i između 70-80% imunih </a:t>
            </a:r>
            <a:r>
              <a:rPr lang="hr-HR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stanica</a:t>
            </a: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je u cr</a:t>
            </a:r>
            <a:r>
              <a:rPr lang="hr-HR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ij</a:t>
            </a: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evima, što znači da svako oštećenje cr</a:t>
            </a:r>
            <a:r>
              <a:rPr lang="hr-HR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ij</a:t>
            </a: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eva </a:t>
            </a:r>
            <a:r>
              <a:rPr lang="hr-HR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uzrokuje</a:t>
            </a: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narušavanj</a:t>
            </a:r>
            <a:r>
              <a:rPr lang="hr-HR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op</a:t>
            </a:r>
            <a:r>
              <a:rPr lang="hr-HR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ć</a:t>
            </a: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eg zdravlja. </a:t>
            </a:r>
            <a:endParaRPr lang="hr-HR" sz="2000">
              <a:solidFill>
                <a:srgbClr val="FFFFFF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Izlaganje velikoj količini mikroplastike </a:t>
            </a:r>
            <a:r>
              <a:rPr lang="hr-HR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uzrokuje</a:t>
            </a: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neravnotežu</a:t>
            </a: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cr</a:t>
            </a:r>
            <a:r>
              <a:rPr lang="hr-HR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ij</a:t>
            </a: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evne mikro</a:t>
            </a:r>
            <a:r>
              <a:rPr lang="hr-HR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flore</a:t>
            </a: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i rasta loših bak</a:t>
            </a:r>
            <a:r>
              <a:rPr lang="hr-HR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GB" sz="200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erija.</a:t>
            </a:r>
            <a:endParaRPr lang="en-GB" sz="2000">
              <a:solidFill>
                <a:srgbClr val="FFFFFF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hr-HR" sz="20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8869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5E6CFF1-2F42-4E10-9A97-F116F46F53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73520E19-FEB8-460D-B67A-AF670D05E00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55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9D03A83-3E58-4A3C-9CF6-F89C07D97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065862"/>
            <a:ext cx="3313164" cy="4726276"/>
          </a:xfrm>
        </p:spPr>
        <p:txBody>
          <a:bodyPr>
            <a:normAutofit/>
          </a:bodyPr>
          <a:lstStyle/>
          <a:p>
            <a:pPr algn="r"/>
            <a:r>
              <a:rPr lang="en-GB" sz="4000">
                <a:solidFill>
                  <a:srgbClr val="FFFFFF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Koliko unosimo mikroplastike </a:t>
            </a:r>
            <a:r>
              <a:rPr lang="hr-HR" sz="4000">
                <a:solidFill>
                  <a:srgbClr val="FFFFFF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hranom</a:t>
            </a:r>
            <a:r>
              <a:rPr lang="en-GB" sz="4000">
                <a:solidFill>
                  <a:srgbClr val="FFFFFF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hr-HR" sz="4000">
              <a:solidFill>
                <a:srgbClr val="FFFFFF"/>
              </a:solidFill>
              <a:latin typeface="+mn-lt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7182200-4859-4C8D-BCBB-55B245C28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3372" y="2286000"/>
            <a:ext cx="0" cy="22860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3D6258C-26DA-4E18-9BDA-6B680903A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379" y="1065862"/>
            <a:ext cx="5744685" cy="4726276"/>
          </a:xfrm>
        </p:spPr>
        <p:txBody>
          <a:bodyPr anchor="ctr"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Mikroplastika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je u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velikoj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količini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svuda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oko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nas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hr-HR" sz="2000" dirty="0">
              <a:solidFill>
                <a:srgbClr val="FFFFFF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Pros</a:t>
            </a:r>
            <a:r>
              <a:rPr lang="hr-HR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j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ečna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osoba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u SAD-u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kroz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hranu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godišnje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unese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50.000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čestica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mikroplastike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a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ukoliko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pije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flaširanu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vodu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onda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količina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povećava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na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90.000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čestica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a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dodatnih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30.000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čestica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unese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se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udisanjem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iz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neprehrambenih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proizvoda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endParaRPr lang="en-GB" sz="2000" dirty="0">
              <a:solidFill>
                <a:srgbClr val="FFFFFF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hr-HR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349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030454E-46AE-49DC-81D4-A84DC6D4D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5400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Mikroplastika u hrani – Literatura:</a:t>
            </a:r>
            <a:endParaRPr lang="hr-HR" sz="5400">
              <a:latin typeface="+mn-lt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A3C2691-5C8F-4C59-AAD7-556437889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GB" sz="19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PubMed: Solutions and Integrated Strategies for the Control and Mitigation of Plastic and Microplastic Pollution – </a:t>
            </a:r>
            <a:r>
              <a:rPr lang="en-GB" sz="1900" i="1" u="sng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https://pubmed.ncbi.nlm.nih.gov/31284627/</a:t>
            </a:r>
            <a:endParaRPr lang="en-GB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GB" sz="19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PubMed: Overview of known plastic packaging-associated chemicals and their hazards – </a:t>
            </a:r>
            <a:r>
              <a:rPr lang="en-GB" sz="1900" i="1" u="sng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https://pubmed.ncbi.nlm.nih.gov/30463173/</a:t>
            </a:r>
            <a:endParaRPr lang="en-GB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GB" sz="1900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Science Direct: Ultra-processed food consumption and exposure to phthalates and bisphenols in the US National Health and Nutrition Examination Survey, 2013–2014 – </a:t>
            </a:r>
            <a:r>
              <a:rPr lang="en-GB" sz="1900" i="1" u="sng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https://www.sciencedirect.com/science/article/pii/S0160412019317416</a:t>
            </a:r>
            <a:endParaRPr lang="en-GB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GB" sz="1900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NIH: Human Consumption of Microplastics – </a:t>
            </a:r>
            <a:r>
              <a:rPr lang="en-GB" sz="1900" i="1" u="sng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5"/>
              </a:rPr>
              <a:t>https://pubmed.ncbi.nlm.nih.gov/31184127/</a:t>
            </a:r>
            <a:endParaRPr lang="en-GB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GB" sz="1900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NIH: Endocrine Disruptors – </a:t>
            </a:r>
            <a:r>
              <a:rPr lang="en-GB" sz="1900" i="1" u="sng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6"/>
              </a:rPr>
              <a:t>https://www.niehs.nih.gov/health/topics/agents/endocrine/index.cfm</a:t>
            </a:r>
            <a:endParaRPr lang="en-GB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GB" sz="1900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NCBI: Bisphenol-A and Female Infertility: A Possible Role of Gene-Environment Interactions – </a:t>
            </a:r>
            <a:r>
              <a:rPr lang="en-GB" sz="1900" i="1" u="sng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hlinkClick r:id="rId7"/>
              </a:rPr>
              <a:t>https://www.ncbi.nlm.nih.gov/labs/pmc/articles/PMC4586663/</a:t>
            </a:r>
            <a:endParaRPr lang="en-GB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GB" sz="1900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NCBI: Proceedings of the Summit on Environmental Challenges to Reproductive Health and Fertility</a:t>
            </a:r>
            <a:r>
              <a:rPr lang="en-GB" sz="1900" i="1" baseline="-25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executive summary – </a:t>
            </a:r>
            <a:r>
              <a:rPr lang="en-GB" sz="1900" i="1" u="sng" baseline="-25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8"/>
              </a:rPr>
              <a:t>https://pubmed.ncbi.nlm.nih.gov/18275883/</a:t>
            </a:r>
            <a:endParaRPr lang="en-GB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GB" sz="1900" i="1" baseline="-25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PubMed: Endocrine-disrupting chemicals, risk of type 2 diabetes, and diabetes-related metabolic traits: A systematic review and meta-analysis – </a:t>
            </a:r>
            <a:r>
              <a:rPr lang="en-GB" sz="1900" i="1" u="sng" baseline="-25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9"/>
              </a:rPr>
              <a:t>https://pubmed.ncbi.nlm.nih.gov/26119400/</a:t>
            </a:r>
            <a:endParaRPr lang="en-GB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GB" sz="1900" i="1" baseline="-25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PubMed: Immunotoxicity and intestinal effects of nano- and microplastics: a review of the literature – </a:t>
            </a:r>
            <a:r>
              <a:rPr lang="en-GB" sz="1900" i="1" u="sng" baseline="-25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10"/>
              </a:rPr>
              <a:t>https://www.ncbi.nlm.nih.gov/labs/pmc/articles/PMC7661204/</a:t>
            </a:r>
            <a:endParaRPr lang="en-GB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GB" sz="1900" i="1" baseline="-25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NIH: Human Consumption of Microplastics – </a:t>
            </a:r>
            <a:r>
              <a:rPr lang="en-GB" sz="1900" i="1" u="sng" baseline="-25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5"/>
              </a:rPr>
              <a:t>https://pubmed.ncbi.nlm.nih.gov/31184127/</a:t>
            </a:r>
            <a:endParaRPr lang="en-GB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hr-HR" sz="1900" dirty="0"/>
          </a:p>
        </p:txBody>
      </p:sp>
    </p:spTree>
    <p:extLst>
      <p:ext uri="{BB962C8B-B14F-4D97-AF65-F5344CB8AC3E}">
        <p14:creationId xmlns:p14="http://schemas.microsoft.com/office/powerpoint/2010/main" val="25297725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AADBF611-8701-432C-997B-6C6C9DB2AA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93338"/>
            <a:ext cx="9144000" cy="3274592"/>
          </a:xfrm>
        </p:spPr>
        <p:txBody>
          <a:bodyPr anchor="ctr">
            <a:normAutofit/>
          </a:bodyPr>
          <a:lstStyle/>
          <a:p>
            <a:r>
              <a:rPr lang="hr-HR" sz="7200"/>
              <a:t>Hvala na pažnji!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19FBCB3-0B05-4DE8-A842-77D038A978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14052"/>
            <a:ext cx="9144000" cy="651910"/>
          </a:xfrm>
        </p:spPr>
        <p:txBody>
          <a:bodyPr anchor="ctr">
            <a:normAutofit/>
          </a:bodyPr>
          <a:lstStyle/>
          <a:p>
            <a:endParaRPr lang="hr-HR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0205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C7C1042F-028D-44F0-8732-C96985608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hr-HR" sz="5400"/>
              <a:t>Sadržaj: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4B2BD1EE-59E5-C45E-CEA7-01717CC51E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6960870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36391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>
            <a:extLst>
              <a:ext uri="{FF2B5EF4-FFF2-40B4-BE49-F238E27FC236}">
                <a16:creationId xmlns:a16="http://schemas.microsoft.com/office/drawing/2014/main" id="{C5E6CFF1-2F42-4E10-9A97-F116F46F53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lika 4" descr="Slika na kojoj se prikazuje pitka voda, napitak, plavo, boca&#10;&#10;Opis je automatski generiran">
            <a:extLst>
              <a:ext uri="{FF2B5EF4-FFF2-40B4-BE49-F238E27FC236}">
                <a16:creationId xmlns:a16="http://schemas.microsoft.com/office/drawing/2014/main" id="{AB45B80B-C78D-487E-A4B8-80C39FE51A7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60" b="10134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FC32B391-F6DD-44A5-9D16-CAFEA8626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065862"/>
            <a:ext cx="3313164" cy="4726276"/>
          </a:xfrm>
        </p:spPr>
        <p:txBody>
          <a:bodyPr>
            <a:normAutofit/>
          </a:bodyPr>
          <a:lstStyle/>
          <a:p>
            <a:pPr algn="r"/>
            <a:r>
              <a:rPr lang="hr-HR" sz="4000">
                <a:solidFill>
                  <a:srgbClr val="FFFFFF"/>
                </a:solidFill>
              </a:rPr>
              <a:t>Plastika u flaširanoj vodi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67182200-4859-4C8D-BCBB-55B245C28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3372" y="2286000"/>
            <a:ext cx="0" cy="22860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23816E7-41B4-4FB6-BC92-43ACBCDDE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379" y="1065862"/>
            <a:ext cx="5744685" cy="4726276"/>
          </a:xfrm>
        </p:spPr>
        <p:txBody>
          <a:bodyPr anchor="ctr">
            <a:normAutofit/>
          </a:bodyPr>
          <a:lstStyle/>
          <a:p>
            <a:pPr marL="0" marR="0">
              <a:spcBef>
                <a:spcPts val="0"/>
              </a:spcBef>
              <a:spcAft>
                <a:spcPts val="800"/>
              </a:spcAft>
            </a:pPr>
            <a:endParaRPr lang="hr-HR" sz="2000" dirty="0">
              <a:solidFill>
                <a:srgbClr val="FFFF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800"/>
              </a:spcAft>
            </a:pPr>
            <a:endParaRPr lang="hr-HR" sz="2000" dirty="0">
              <a:solidFill>
                <a:srgbClr val="FFFFFF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GB" sz="2000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Izloženost</a:t>
            </a:r>
            <a:r>
              <a:rPr lang="en-GB" sz="20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mikroplastici</a:t>
            </a:r>
            <a:r>
              <a:rPr lang="en-GB" sz="20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je </a:t>
            </a:r>
            <a:r>
              <a:rPr lang="en-GB" sz="2000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skoro</a:t>
            </a:r>
            <a:r>
              <a:rPr lang="en-GB" sz="20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dva</a:t>
            </a:r>
            <a:r>
              <a:rPr lang="en-GB" sz="20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 tri puta </a:t>
            </a:r>
            <a:r>
              <a:rPr lang="en-GB" sz="2000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veća</a:t>
            </a:r>
            <a:r>
              <a:rPr lang="en-GB" sz="20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kod</a:t>
            </a:r>
            <a:r>
              <a:rPr lang="en-GB" sz="20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onih</a:t>
            </a:r>
            <a:r>
              <a:rPr lang="en-GB" sz="20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koji </a:t>
            </a:r>
            <a:r>
              <a:rPr lang="en-GB" sz="2000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vodu</a:t>
            </a:r>
            <a:r>
              <a:rPr lang="en-GB" sz="20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piju</a:t>
            </a:r>
            <a:r>
              <a:rPr lang="en-GB" sz="20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iz</a:t>
            </a:r>
            <a:r>
              <a:rPr lang="en-GB" sz="20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plastičnih</a:t>
            </a:r>
            <a:r>
              <a:rPr lang="en-GB" sz="20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boca </a:t>
            </a:r>
            <a:r>
              <a:rPr lang="en-GB" sz="2000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nego</a:t>
            </a:r>
            <a:r>
              <a:rPr lang="en-GB" sz="20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kod</a:t>
            </a:r>
            <a:r>
              <a:rPr lang="en-GB" sz="20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onih</a:t>
            </a:r>
            <a:r>
              <a:rPr lang="en-GB" sz="20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koji </a:t>
            </a:r>
            <a:r>
              <a:rPr lang="en-GB" sz="2000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koriste</a:t>
            </a:r>
            <a:r>
              <a:rPr lang="en-GB" sz="20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alternativne</a:t>
            </a:r>
            <a:r>
              <a:rPr lang="en-GB" sz="20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boce</a:t>
            </a:r>
            <a:r>
              <a:rPr lang="en-GB" sz="20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za </a:t>
            </a:r>
            <a:r>
              <a:rPr lang="en-GB" sz="2000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vodu</a:t>
            </a:r>
            <a:r>
              <a:rPr lang="hr-HR" sz="2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sz="2000" dirty="0">
                <a:solidFill>
                  <a:srgbClr val="FFFF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kao što su boce od </a:t>
            </a:r>
            <a:r>
              <a:rPr lang="hr-HR" sz="2000" dirty="0" err="1">
                <a:solidFill>
                  <a:srgbClr val="FFFF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nehrđajučeg</a:t>
            </a:r>
            <a:r>
              <a:rPr lang="hr-HR" sz="2000" dirty="0">
                <a:solidFill>
                  <a:srgbClr val="FFFF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čelika i stakla.</a:t>
            </a:r>
            <a:endParaRPr lang="en-GB" sz="2000" dirty="0">
              <a:solidFill>
                <a:srgbClr val="FFFF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hr-HR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9816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5E6CFF1-2F42-4E10-9A97-F116F46F53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lika 4" descr="Slika na kojoj se prikazuje trava, plastika, spremnik&#10;&#10;Opis je automatski generiran">
            <a:extLst>
              <a:ext uri="{FF2B5EF4-FFF2-40B4-BE49-F238E27FC236}">
                <a16:creationId xmlns:a16="http://schemas.microsoft.com/office/drawing/2014/main" id="{366790C9-FA26-44B0-BBD4-EA380AB2751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53" b="7277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3A80C8C-7B86-439B-98CF-59CFA2FAB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065862"/>
            <a:ext cx="3313164" cy="4726276"/>
          </a:xfrm>
        </p:spPr>
        <p:txBody>
          <a:bodyPr>
            <a:normAutofit/>
          </a:bodyPr>
          <a:lstStyle/>
          <a:p>
            <a:pPr algn="r"/>
            <a:r>
              <a:rPr lang="hr-HR" sz="4000">
                <a:solidFill>
                  <a:srgbClr val="FFFFFF"/>
                </a:solidFill>
              </a:rPr>
              <a:t>Mikroplastika u hrani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7182200-4859-4C8D-BCBB-55B245C28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3372" y="2286000"/>
            <a:ext cx="0" cy="22860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0DD5DA8-3D72-46C0-917E-7AAFC76FC6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379" y="1065862"/>
            <a:ext cx="5744685" cy="4726276"/>
          </a:xfrm>
        </p:spPr>
        <p:txBody>
          <a:bodyPr anchor="ctr"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GB" sz="2000" dirty="0" err="1">
                <a:solidFill>
                  <a:srgbClr val="FFFF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Mikroplastika</a:t>
            </a:r>
            <a:r>
              <a:rPr lang="en-GB" sz="20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u </a:t>
            </a:r>
            <a:r>
              <a:rPr lang="en-GB" sz="2000" dirty="0" err="1">
                <a:solidFill>
                  <a:srgbClr val="FFFF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hrani</a:t>
            </a:r>
            <a:r>
              <a:rPr lang="en-GB" sz="20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neće</a:t>
            </a:r>
            <a:r>
              <a:rPr lang="en-GB" sz="20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nestati</a:t>
            </a:r>
            <a:r>
              <a:rPr lang="en-GB" sz="20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upotrebom</a:t>
            </a:r>
            <a:r>
              <a:rPr lang="en-GB" sz="20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platnenih</a:t>
            </a:r>
            <a:r>
              <a:rPr lang="en-GB" sz="20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sz="2000" dirty="0">
                <a:solidFill>
                  <a:srgbClr val="FFFF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vrećica</a:t>
            </a:r>
            <a:r>
              <a:rPr lang="en-GB" sz="20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za </a:t>
            </a:r>
            <a:r>
              <a:rPr lang="en-GB" sz="2000" dirty="0" err="1">
                <a:solidFill>
                  <a:srgbClr val="FFFF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kupovinu</a:t>
            </a:r>
            <a:r>
              <a:rPr lang="hr-HR" sz="2000" dirty="0">
                <a:solidFill>
                  <a:srgbClr val="FFFF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ako</a:t>
            </a:r>
            <a:r>
              <a:rPr lang="en-GB" sz="20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u </a:t>
            </a:r>
            <a:r>
              <a:rPr lang="en-GB" sz="2000" dirty="0" err="1">
                <a:solidFill>
                  <a:srgbClr val="FFFF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njih</a:t>
            </a:r>
            <a:r>
              <a:rPr lang="en-GB" sz="20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budemo</a:t>
            </a:r>
            <a:r>
              <a:rPr lang="en-GB" sz="20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stavljali</a:t>
            </a:r>
            <a:r>
              <a:rPr lang="hr-HR" sz="2000" dirty="0">
                <a:solidFill>
                  <a:srgbClr val="FFFF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namirnice</a:t>
            </a:r>
            <a:r>
              <a:rPr lang="en-GB" sz="20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sz="20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zapakirane</a:t>
            </a:r>
            <a:r>
              <a:rPr lang="en-GB" sz="20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u </a:t>
            </a:r>
            <a:r>
              <a:rPr lang="en-GB" sz="2000" dirty="0" err="1">
                <a:solidFill>
                  <a:srgbClr val="FFFF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plastičnu</a:t>
            </a:r>
            <a:r>
              <a:rPr lang="en-GB" sz="2000" dirty="0">
                <a:solidFill>
                  <a:srgbClr val="FFFF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ambalažu</a:t>
            </a:r>
            <a:r>
              <a:rPr lang="hr-HR" sz="2000" dirty="0">
                <a:solidFill>
                  <a:srgbClr val="FFFFF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hr-HR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5757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212FE1F-960A-4AD5-ABE8-4D3A838BB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GB" sz="4600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Kako smanjiti količinu mikroplastike u hrani?</a:t>
            </a:r>
            <a:endParaRPr lang="hr-HR" sz="4600">
              <a:latin typeface="+mn-lt"/>
            </a:endParaRPr>
          </a:p>
        </p:txBody>
      </p:sp>
      <p:sp>
        <p:nvSpPr>
          <p:cNvPr id="17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69EFACB-7B83-4FEA-8FD8-FCB402D3B1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 b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en-GB" sz="2000" b="1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Ograničite</a:t>
            </a:r>
            <a:r>
              <a:rPr lang="en-GB" sz="2000" b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b="1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unos</a:t>
            </a:r>
            <a:r>
              <a:rPr lang="en-GB" sz="2000" b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b="1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visokoobrađene</a:t>
            </a:r>
            <a:r>
              <a:rPr lang="en-GB" sz="2000" b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b="1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hrane</a:t>
            </a:r>
            <a:endParaRPr lang="en-GB" sz="20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1875"/>
              </a:spcAft>
            </a:pP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Potpuno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eliminiranje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mikroplastike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iz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hrane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nije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moguće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ali</a:t>
            </a:r>
            <a:r>
              <a:rPr lang="hr-HR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je moguće njeno smanjenje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hr-HR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Treba pripaziti na podrijetlo hrane, obradu, skladištenje i pripremanje iste.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Istraživanje</a:t>
            </a:r>
            <a:r>
              <a:rPr lang="hr-HR" sz="2000" baseline="300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je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pokazalo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da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prerađena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hrana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poput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flaširanih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sokova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vode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gaziranih pića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konzervirana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hrana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sladoled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hamburger,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gotova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jela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prženi krumpirići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mogu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sadržavati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visok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nivo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ftalata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Osobe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koje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konzumiraju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velike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količine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ovakve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hrane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imaju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visok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nivo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ftalata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u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organizmu</a:t>
            </a:r>
            <a:r>
              <a:rPr lang="hr-HR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marR="0">
              <a:spcBef>
                <a:spcPts val="0"/>
              </a:spcBef>
              <a:spcAft>
                <a:spcPts val="1875"/>
              </a:spcAft>
            </a:pP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Stručnjaci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istražuju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kako hrana 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kombinaciji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mikroplastikom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može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biti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odgovor</a:t>
            </a:r>
            <a:r>
              <a:rPr lang="hr-HR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na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za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različite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kronične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bolesti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kao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što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su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bolesti</a:t>
            </a: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srca</a:t>
            </a:r>
            <a:r>
              <a:rPr lang="hr-HR" sz="2000" dirty="0">
                <a:ea typeface="Times New Roman" panose="02020603050405020304" pitchFamily="18" charset="0"/>
                <a:cs typeface="Arial" panose="020B0604020202020204" pitchFamily="34" charset="0"/>
              </a:rPr>
              <a:t>, jetre, bubrega.</a:t>
            </a:r>
            <a:endParaRPr lang="en-GB" sz="20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hr-HR" sz="2000" dirty="0"/>
          </a:p>
        </p:txBody>
      </p:sp>
      <p:pic>
        <p:nvPicPr>
          <p:cNvPr id="5" name="Slika 4" descr="Slika na kojoj se prikazuje stol, hrana, šalica, kava&#10;&#10;Opis je automatski generiran">
            <a:extLst>
              <a:ext uri="{FF2B5EF4-FFF2-40B4-BE49-F238E27FC236}">
                <a16:creationId xmlns:a16="http://schemas.microsoft.com/office/drawing/2014/main" id="{21D49FE9-622A-4DF5-99D2-35B8DD02E5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5" r="25469" b="2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29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BB025007-AF3A-49B1-96A0-4BCBF53C5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 fontScale="90000"/>
          </a:bodyPr>
          <a:lstStyle/>
          <a:p>
            <a:r>
              <a:rPr lang="en-GB" sz="5400" dirty="0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2. </a:t>
            </a:r>
            <a:r>
              <a:rPr lang="en-GB" sz="5400" dirty="0" err="1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Korisite</a:t>
            </a:r>
            <a:r>
              <a:rPr lang="en-GB" sz="5400" dirty="0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5400" dirty="0" err="1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ekološka</a:t>
            </a:r>
            <a:r>
              <a:rPr lang="en-GB" sz="5400" dirty="0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5400" dirty="0" err="1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pak</a:t>
            </a:r>
            <a:r>
              <a:rPr lang="hr-HR" sz="5400" dirty="0" err="1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iranja</a:t>
            </a:r>
            <a:r>
              <a:rPr lang="en-GB" sz="5400" dirty="0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5400" dirty="0" err="1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GB" sz="5400" dirty="0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5400" dirty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platnene vrećice</a:t>
            </a:r>
            <a:endParaRPr lang="hr-HR" sz="5400" dirty="0">
              <a:latin typeface="+mn-lt"/>
            </a:endParaRPr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CCE75CE-AAE1-45A7-AD06-4E7412E19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Korisitite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pakiranja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od </a:t>
            </a: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ekološki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prihvatljivih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materijala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koji </a:t>
            </a: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smanjuju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mogućnost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kontakta </a:t>
            </a:r>
            <a:r>
              <a:rPr lang="hr-HR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mikroplastike</a:t>
            </a:r>
            <a:r>
              <a:rPr lang="hr-HR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200" dirty="0"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hr-HR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hrane.</a:t>
            </a:r>
          </a:p>
          <a:p>
            <a:pPr marL="0" marR="0" lvl="0" indent="0">
              <a:spcBef>
                <a:spcPts val="0"/>
              </a:spcBef>
              <a:spcAft>
                <a:spcPts val="375"/>
              </a:spcAft>
              <a:buSzPts val="1000"/>
              <a:buNone/>
              <a:tabLst>
                <a:tab pos="457200" algn="l"/>
              </a:tabLst>
            </a:pPr>
            <a:endParaRPr lang="en-GB" sz="22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Na </a:t>
            </a:r>
            <a:r>
              <a:rPr lang="hr-HR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tržnici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tražite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da </a:t>
            </a: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vam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namirnice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pakiraju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u </a:t>
            </a: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vaše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posude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Kod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kuće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sve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odlažite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u</a:t>
            </a:r>
            <a:r>
              <a:rPr lang="en-GB" sz="2200" b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staklene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posude </a:t>
            </a: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ili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posude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od </a:t>
            </a:r>
            <a:r>
              <a:rPr lang="hr-HR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nehrđajučeg</a:t>
            </a:r>
            <a:r>
              <a:rPr lang="hr-HR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čelika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hr-HR" sz="2200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>
              <a:spcBef>
                <a:spcPts val="0"/>
              </a:spcBef>
              <a:spcAft>
                <a:spcPts val="375"/>
              </a:spcAft>
              <a:buSzPts val="1000"/>
              <a:buNone/>
              <a:tabLst>
                <a:tab pos="457200" algn="l"/>
              </a:tabLst>
            </a:pPr>
            <a:endParaRPr lang="en-GB" sz="22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3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Nemojte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podgrijavti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hranu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u </a:t>
            </a:r>
            <a:r>
              <a:rPr lang="hr-HR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mikrovalnoj pećnici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u </a:t>
            </a: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plastičnim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posudama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ili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vrećicama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hr-HR" sz="2200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>
              <a:spcBef>
                <a:spcPts val="0"/>
              </a:spcBef>
              <a:spcAft>
                <a:spcPts val="375"/>
              </a:spcAft>
              <a:buSzPts val="1000"/>
              <a:buNone/>
              <a:tabLst>
                <a:tab pos="457200" algn="l"/>
              </a:tabLst>
            </a:pPr>
            <a:endParaRPr lang="en-GB" sz="22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375"/>
              </a:spcAft>
              <a:buSzPts val="1000"/>
              <a:tabLst>
                <a:tab pos="457200" algn="l"/>
              </a:tabLst>
            </a:pP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Uv</a:t>
            </a:r>
            <a:r>
              <a:rPr lang="hr-HR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ij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ek </a:t>
            </a: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koristite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staklene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ili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metalne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boce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za </a:t>
            </a:r>
            <a:r>
              <a:rPr lang="en-GB" sz="2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vodu</a:t>
            </a:r>
            <a:r>
              <a:rPr lang="en-GB" sz="2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GB" sz="22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Slika 4" descr="Slika na kojoj se prikazuje dodatak, torba, košara&#10;&#10;Opis je automatski generiran">
            <a:extLst>
              <a:ext uri="{FF2B5EF4-FFF2-40B4-BE49-F238E27FC236}">
                <a16:creationId xmlns:a16="http://schemas.microsoft.com/office/drawing/2014/main" id="{D5655628-0D0C-4D17-8CEA-045C765F0FC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5" r="15903" b="1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604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29">
            <a:extLst>
              <a:ext uri="{FF2B5EF4-FFF2-40B4-BE49-F238E27FC236}">
                <a16:creationId xmlns:a16="http://schemas.microsoft.com/office/drawing/2014/main" id="{72D05657-94EE-4B2D-BC1B-A1D0650636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Arc 31">
            <a:extLst>
              <a:ext uri="{FF2B5EF4-FFF2-40B4-BE49-F238E27FC236}">
                <a16:creationId xmlns:a16="http://schemas.microsoft.com/office/drawing/2014/main" id="{7586665A-47B3-4AEE-BC94-15D89FF70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65099" y="486184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33DB75E-707F-4F5B-A66B-A394BE4EE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4542" y="486184"/>
            <a:ext cx="7363990" cy="1325563"/>
          </a:xfrm>
        </p:spPr>
        <p:txBody>
          <a:bodyPr>
            <a:normAutofit/>
          </a:bodyPr>
          <a:lstStyle/>
          <a:p>
            <a:r>
              <a:rPr lang="en-GB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3. </a:t>
            </a:r>
            <a:r>
              <a:rPr lang="en-GB" err="1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Staklene</a:t>
            </a:r>
            <a:r>
              <a:rPr lang="en-GB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err="1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boce</a:t>
            </a:r>
            <a:r>
              <a:rPr lang="en-GB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err="1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GB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err="1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boce</a:t>
            </a:r>
            <a:r>
              <a:rPr lang="en-GB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od </a:t>
            </a:r>
            <a:r>
              <a:rPr lang="en-GB" err="1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nerđajućeg</a:t>
            </a:r>
            <a:r>
              <a:rPr lang="en-GB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err="1"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čelika</a:t>
            </a:r>
            <a:endParaRPr lang="hr-HR" dirty="0">
              <a:latin typeface="+mn-lt"/>
            </a:endParaRPr>
          </a:p>
        </p:txBody>
      </p:sp>
      <p:pic>
        <p:nvPicPr>
          <p:cNvPr id="25" name="Slika 24" descr="Slika na kojoj se prikazuje boca, posuda, mlinac za papar, pribor za jelo&#10;&#10;Opis je automatski generiran">
            <a:extLst>
              <a:ext uri="{FF2B5EF4-FFF2-40B4-BE49-F238E27FC236}">
                <a16:creationId xmlns:a16="http://schemas.microsoft.com/office/drawing/2014/main" id="{89B4760B-E87C-4EF3-AAB9-96423E1B91F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" b="3"/>
          <a:stretch/>
        </p:blipFill>
        <p:spPr>
          <a:xfrm>
            <a:off x="581526" y="258142"/>
            <a:ext cx="3118718" cy="3118718"/>
          </a:xfrm>
          <a:custGeom>
            <a:avLst/>
            <a:gdLst/>
            <a:ahLst/>
            <a:cxnLst/>
            <a:rect l="l" t="t" r="r" b="b"/>
            <a:pathLst>
              <a:path w="2683042" h="2683042">
                <a:moveTo>
                  <a:pt x="102278" y="0"/>
                </a:moveTo>
                <a:lnTo>
                  <a:pt x="2580764" y="0"/>
                </a:lnTo>
                <a:cubicBezTo>
                  <a:pt x="2637251" y="0"/>
                  <a:pt x="2683042" y="45791"/>
                  <a:pt x="2683042" y="102278"/>
                </a:cubicBezTo>
                <a:lnTo>
                  <a:pt x="2683042" y="2580764"/>
                </a:lnTo>
                <a:cubicBezTo>
                  <a:pt x="2683042" y="2637251"/>
                  <a:pt x="2637251" y="2683042"/>
                  <a:pt x="2580764" y="2683042"/>
                </a:cubicBezTo>
                <a:lnTo>
                  <a:pt x="102278" y="2683042"/>
                </a:lnTo>
                <a:cubicBezTo>
                  <a:pt x="45791" y="2683042"/>
                  <a:pt x="0" y="2637251"/>
                  <a:pt x="0" y="2580764"/>
                </a:cubicBezTo>
                <a:lnTo>
                  <a:pt x="0" y="102278"/>
                </a:lnTo>
                <a:cubicBezTo>
                  <a:pt x="0" y="45791"/>
                  <a:pt x="45791" y="0"/>
                  <a:pt x="102278" y="0"/>
                </a:cubicBezTo>
                <a:close/>
              </a:path>
            </a:pathLst>
          </a:custGeom>
        </p:spPr>
      </p:pic>
      <p:pic>
        <p:nvPicPr>
          <p:cNvPr id="23" name="Slika 22" descr="Slika na kojoj se prikazuje zid, na zatvorenom, radni stol&#10;&#10;Opis je automatski generiran">
            <a:extLst>
              <a:ext uri="{FF2B5EF4-FFF2-40B4-BE49-F238E27FC236}">
                <a16:creationId xmlns:a16="http://schemas.microsoft.com/office/drawing/2014/main" id="{2EB4F6D9-3BFD-40BF-B830-4DD8F38B8BC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" b="3"/>
          <a:stretch/>
        </p:blipFill>
        <p:spPr>
          <a:xfrm>
            <a:off x="581526" y="3486449"/>
            <a:ext cx="3118718" cy="3118718"/>
          </a:xfrm>
          <a:custGeom>
            <a:avLst/>
            <a:gdLst/>
            <a:ahLst/>
            <a:cxnLst/>
            <a:rect l="l" t="t" r="r" b="b"/>
            <a:pathLst>
              <a:path w="2683042" h="2683042">
                <a:moveTo>
                  <a:pt x="102278" y="0"/>
                </a:moveTo>
                <a:lnTo>
                  <a:pt x="2580764" y="0"/>
                </a:lnTo>
                <a:cubicBezTo>
                  <a:pt x="2637251" y="0"/>
                  <a:pt x="2683042" y="45791"/>
                  <a:pt x="2683042" y="102278"/>
                </a:cubicBezTo>
                <a:lnTo>
                  <a:pt x="2683042" y="2580764"/>
                </a:lnTo>
                <a:cubicBezTo>
                  <a:pt x="2683042" y="2637251"/>
                  <a:pt x="2637251" y="2683042"/>
                  <a:pt x="2580764" y="2683042"/>
                </a:cubicBezTo>
                <a:lnTo>
                  <a:pt x="102278" y="2683042"/>
                </a:lnTo>
                <a:cubicBezTo>
                  <a:pt x="45791" y="2683042"/>
                  <a:pt x="0" y="2637251"/>
                  <a:pt x="0" y="2580764"/>
                </a:cubicBezTo>
                <a:lnTo>
                  <a:pt x="0" y="102278"/>
                </a:lnTo>
                <a:cubicBezTo>
                  <a:pt x="0" y="45791"/>
                  <a:pt x="45791" y="0"/>
                  <a:pt x="102278" y="0"/>
                </a:cubicBezTo>
                <a:close/>
              </a:path>
            </a:pathLst>
          </a:custGeom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0F7C381-A692-4CB1-859E-A8233D473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4542" y="1946684"/>
            <a:ext cx="7363990" cy="435133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Kod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osoba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koje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piju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isključivo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600" dirty="0">
                <a:ea typeface="Times New Roman" panose="02020603050405020304" pitchFamily="18" charset="0"/>
                <a:cs typeface="Arial" panose="020B0604020202020204" pitchFamily="34" charset="0"/>
              </a:rPr>
              <a:t>flaširanu vodu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izloženost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mikroplastici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je 2 do 3 puta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veća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nego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kod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onih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koji </a:t>
            </a:r>
            <a:r>
              <a:rPr lang="hr-HR" sz="2600" dirty="0">
                <a:ea typeface="Times New Roman" panose="02020603050405020304" pitchFamily="18" charset="0"/>
                <a:cs typeface="Arial" panose="020B0604020202020204" pitchFamily="34" charset="0"/>
              </a:rPr>
              <a:t>konzumiraju takvu vodu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samo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povremeno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 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Razlog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tome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može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biti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dugotrajno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skladištenje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vode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u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plastičnoj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ambalaži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koja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se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čuva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u </a:t>
            </a:r>
            <a:r>
              <a:rPr lang="hr-HR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prostorima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prom</a:t>
            </a:r>
            <a:r>
              <a:rPr lang="hr-HR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ijenjivih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temperatura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Pri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tim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600" dirty="0">
                <a:ea typeface="Times New Roman" panose="02020603050405020304" pitchFamily="18" charset="0"/>
                <a:cs typeface="Arial" panose="020B0604020202020204" pitchFamily="34" charset="0"/>
              </a:rPr>
              <a:t>razlikama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temperature,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dolazi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do </a:t>
            </a:r>
            <a:r>
              <a:rPr lang="hr-HR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kontakta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mikroplastike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vod</a:t>
            </a:r>
            <a:r>
              <a:rPr lang="hr-HR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GB" sz="26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1875"/>
              </a:spcAft>
            </a:pP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lang="hr-HR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j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ešenje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je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smanjit</a:t>
            </a:r>
            <a:r>
              <a:rPr lang="hr-HR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upotrebu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flaširane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vode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a za </a:t>
            </a:r>
            <a:r>
              <a:rPr lang="hr-HR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prijenos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vode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600" dirty="0">
                <a:ea typeface="Times New Roman" panose="02020603050405020304" pitchFamily="18" charset="0"/>
                <a:cs typeface="Arial" panose="020B0604020202020204" pitchFamily="34" charset="0"/>
              </a:rPr>
              <a:t>od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kuće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koristite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staklene</a:t>
            </a:r>
            <a:r>
              <a:rPr lang="hr-HR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boce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boce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od ne</a:t>
            </a:r>
            <a:r>
              <a:rPr lang="hr-HR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h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rđajućeg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čelika</a:t>
            </a:r>
            <a:r>
              <a:rPr lang="en-GB" sz="26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GB" sz="26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hr-HR" sz="2600" dirty="0"/>
          </a:p>
        </p:txBody>
      </p:sp>
    </p:spTree>
    <p:extLst>
      <p:ext uri="{BB962C8B-B14F-4D97-AF65-F5344CB8AC3E}">
        <p14:creationId xmlns:p14="http://schemas.microsoft.com/office/powerpoint/2010/main" val="843359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5E6CFF1-2F42-4E10-9A97-F116F46F53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lika 4" descr="Slika na kojoj se prikazuje tekst, na zatvorenom&#10;&#10;Opis je automatski generiran">
            <a:extLst>
              <a:ext uri="{FF2B5EF4-FFF2-40B4-BE49-F238E27FC236}">
                <a16:creationId xmlns:a16="http://schemas.microsoft.com/office/drawing/2014/main" id="{FE3B5957-6901-41A6-BAAA-FA7F0D6E68F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E64A4B56-4AA7-4C2E-8312-DE673B7FE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065862"/>
            <a:ext cx="3313164" cy="4726276"/>
          </a:xfrm>
        </p:spPr>
        <p:txBody>
          <a:bodyPr>
            <a:normAutofit/>
          </a:bodyPr>
          <a:lstStyle/>
          <a:p>
            <a:pPr algn="r"/>
            <a:r>
              <a:rPr lang="en-GB" sz="4000" dirty="0" err="1">
                <a:solidFill>
                  <a:srgbClr val="FFFFFF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Najčešća</a:t>
            </a:r>
            <a:r>
              <a:rPr lang="en-GB" sz="4000" dirty="0">
                <a:solidFill>
                  <a:srgbClr val="FFFFFF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4000" dirty="0" err="1">
                <a:solidFill>
                  <a:srgbClr val="FFFFFF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mikroplastika</a:t>
            </a:r>
            <a:r>
              <a:rPr lang="en-GB" sz="4000" dirty="0">
                <a:solidFill>
                  <a:srgbClr val="FFFFFF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u </a:t>
            </a:r>
            <a:r>
              <a:rPr lang="en-GB" sz="4000" dirty="0" err="1">
                <a:solidFill>
                  <a:srgbClr val="FFFFFF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hrani</a:t>
            </a:r>
            <a:endParaRPr lang="hr-HR" sz="4000" dirty="0">
              <a:solidFill>
                <a:srgbClr val="FFFFFF"/>
              </a:solidFill>
              <a:latin typeface="+mn-lt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7182200-4859-4C8D-BCBB-55B245C28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3372" y="2286000"/>
            <a:ext cx="0" cy="22860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A5CDA46-D9BF-4BEE-A327-94444755A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379" y="1065862"/>
            <a:ext cx="5744685" cy="4726276"/>
          </a:xfrm>
        </p:spPr>
        <p:txBody>
          <a:bodyPr anchor="ctr">
            <a:normAutofit/>
          </a:bodyPr>
          <a:lstStyle/>
          <a:p>
            <a:pPr marL="0" marR="0">
              <a:spcBef>
                <a:spcPts val="0"/>
              </a:spcBef>
              <a:spcAft>
                <a:spcPts val="1875"/>
              </a:spcAft>
            </a:pP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Mikroplastika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u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hrani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je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kombinacija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kemikalija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koje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proizvođači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pri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izradi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predmeta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nam</a:t>
            </a:r>
            <a:r>
              <a:rPr lang="hr-HR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j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erno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dodaju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da bi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plastika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dobila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otpornost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fleksibilnost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transparentnost</a:t>
            </a:r>
            <a:r>
              <a:rPr lang="hr-HR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hr-HR" sz="2000" dirty="0">
              <a:solidFill>
                <a:srgbClr val="FFFFFF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1875"/>
              </a:spcAft>
              <a:buNone/>
            </a:pPr>
            <a:r>
              <a:rPr lang="hr-HR" sz="2000" b="1" dirty="0">
                <a:solidFill>
                  <a:srgbClr val="FFFFF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Vrste m</a:t>
            </a:r>
            <a:r>
              <a:rPr lang="en-GB" sz="2000" b="1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ikroplastik</a:t>
            </a:r>
            <a:r>
              <a:rPr lang="hr-HR" sz="2000" b="1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r>
              <a:rPr lang="en-GB" sz="2000" b="1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u </a:t>
            </a:r>
            <a:r>
              <a:rPr lang="en-GB" sz="2000" b="1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hrani</a:t>
            </a:r>
            <a:r>
              <a:rPr lang="en-GB" sz="2000" b="1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GB" sz="2000" dirty="0">
              <a:solidFill>
                <a:srgbClr val="FFFFFF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GB" sz="2000" b="1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Bisfenol</a:t>
            </a:r>
            <a:r>
              <a:rPr lang="en-GB" sz="2000" b="1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A (BPA)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–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koristi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se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često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kao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osnovni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oblik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plastike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kao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plastifikator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000" dirty="0">
                <a:solidFill>
                  <a:srgbClr val="FFFFF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sirovina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za </a:t>
            </a:r>
            <a:r>
              <a:rPr lang="hr-HR" sz="2000" dirty="0">
                <a:solidFill>
                  <a:srgbClr val="FFFFF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izradu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polivinil</a:t>
            </a:r>
            <a:r>
              <a:rPr lang="hr-HR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lorida</a:t>
            </a:r>
            <a:endParaRPr lang="en-GB" sz="2000" dirty="0">
              <a:solidFill>
                <a:srgbClr val="FFFFFF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GB" sz="2000" b="1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Dioksin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–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nusproizvod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herbicida</a:t>
            </a:r>
            <a:endParaRPr lang="hr-HR" sz="2000" dirty="0">
              <a:solidFill>
                <a:srgbClr val="FFFFFF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GB" sz="2000" b="1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Ftalati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–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čine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plastiku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fleksibilnijom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transparentnijom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izdržljivijom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prisutni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su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u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mnogim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vrstama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ambalaže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za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hranu</a:t>
            </a:r>
            <a:endParaRPr lang="en-GB" sz="2000" dirty="0">
              <a:solidFill>
                <a:srgbClr val="FFFFFF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GB" sz="2000" b="1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Polietilen</a:t>
            </a:r>
            <a:r>
              <a:rPr lang="en-GB" sz="2000" b="1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b="1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GB" sz="2000" b="1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b="1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polipropilen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–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čine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ambalažu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laganom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GB" sz="20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izdržljivom</a:t>
            </a:r>
            <a:endParaRPr lang="hr-HR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3389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5E6CFF1-2F42-4E10-9A97-F116F46F53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lika 4" descr="Slika na kojoj se prikazuje zatvoreno&#10;&#10;Opis je automatski generiran">
            <a:extLst>
              <a:ext uri="{FF2B5EF4-FFF2-40B4-BE49-F238E27FC236}">
                <a16:creationId xmlns:a16="http://schemas.microsoft.com/office/drawing/2014/main" id="{9871246C-6A64-4C72-BB77-22312C12E17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730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6237DC7-93B9-419E-8E60-45ECC63A8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065862"/>
            <a:ext cx="3313164" cy="4726276"/>
          </a:xfrm>
        </p:spPr>
        <p:txBody>
          <a:bodyPr>
            <a:normAutofit/>
          </a:bodyPr>
          <a:lstStyle/>
          <a:p>
            <a:pPr algn="r"/>
            <a:r>
              <a:rPr lang="en-GB" sz="4000">
                <a:solidFill>
                  <a:srgbClr val="FFFFFF"/>
                </a:solidFill>
                <a:effectLst/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Zašto je mikroplastika u hrani opasna?</a:t>
            </a:r>
            <a:endParaRPr lang="hr-HR" sz="4000">
              <a:solidFill>
                <a:srgbClr val="FFFFFF"/>
              </a:solidFill>
              <a:latin typeface="+mn-lt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7182200-4859-4C8D-BCBB-55B245C28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3372" y="2286000"/>
            <a:ext cx="0" cy="22860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30D4939-C04A-45AA-A093-E80148C94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379" y="1065862"/>
            <a:ext cx="5744685" cy="4726276"/>
          </a:xfrm>
        </p:spPr>
        <p:txBody>
          <a:bodyPr anchor="ctr"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200" b="1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Hormonski</a:t>
            </a:r>
            <a:r>
              <a:rPr lang="en-GB" sz="2200" b="1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b="1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poremećaji</a:t>
            </a:r>
            <a:r>
              <a:rPr lang="en-GB" sz="2200" b="1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hr-HR" sz="2200" b="1" dirty="0">
              <a:solidFill>
                <a:srgbClr val="FFFFFF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hr-HR" sz="2200" b="1" dirty="0">
                <a:solidFill>
                  <a:srgbClr val="FFFFF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Čestice m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ikroplastik</a:t>
            </a:r>
            <a:r>
              <a:rPr lang="hr-HR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su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djelići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u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sastavu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plastike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plastifikatori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maziva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r>
              <a:rPr lang="hr-HR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stabilizatori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drugih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200" dirty="0">
                <a:solidFill>
                  <a:srgbClr val="FFFFF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k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emikalija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koje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proizvođači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koriste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da bi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plastici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dali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200" dirty="0">
                <a:solidFill>
                  <a:srgbClr val="FFFFF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optimalna svojstva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hr-HR" sz="2200" dirty="0">
              <a:solidFill>
                <a:srgbClr val="FFFFFF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Stručnjaci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su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ove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200" dirty="0">
                <a:solidFill>
                  <a:srgbClr val="FFFFF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k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emikalije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svrstali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u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opasne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toksične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po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zdravlje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ljudi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hr-HR" sz="2200" dirty="0">
              <a:solidFill>
                <a:srgbClr val="FFFFFF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Najmanje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15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različitih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2200" dirty="0">
                <a:solidFill>
                  <a:srgbClr val="FFFFF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k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emikalija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može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ut</a:t>
            </a:r>
            <a:r>
              <a:rPr lang="hr-HR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je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cati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na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poremećaj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u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radu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endokrinog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200" dirty="0" err="1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sistema</a:t>
            </a:r>
            <a:r>
              <a:rPr lang="en-GB" sz="2200" dirty="0">
                <a:solidFill>
                  <a:srgbClr val="FFFFFF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GB" sz="2200" dirty="0">
              <a:solidFill>
                <a:srgbClr val="FFFFFF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hr-HR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2749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1217</Words>
  <Application>Microsoft Office PowerPoint</Application>
  <PresentationFormat>Široki zaslon</PresentationFormat>
  <Paragraphs>69</Paragraphs>
  <Slides>15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Segoe UI</vt:lpstr>
      <vt:lpstr>Symbol</vt:lpstr>
      <vt:lpstr>Times New Roman</vt:lpstr>
      <vt:lpstr>Tema sustava Office</vt:lpstr>
      <vt:lpstr>MIKROPLASTIKA  U HRANI Priredila: Nikica Grabovac-Vujasić, dipl.ing.kem.             prof.mentor                                                                                                                19.5.2022.</vt:lpstr>
      <vt:lpstr>Sadržaj:</vt:lpstr>
      <vt:lpstr>Plastika u flaširanoj vodi</vt:lpstr>
      <vt:lpstr>Mikroplastika u hrani</vt:lpstr>
      <vt:lpstr>Kako smanjiti količinu mikroplastike u hrani?</vt:lpstr>
      <vt:lpstr>2. Korisite ekološka pakiranja i platnene vrećice</vt:lpstr>
      <vt:lpstr>3. Staklene boce i boce od nerđajućeg čelika</vt:lpstr>
      <vt:lpstr>Najčešća mikroplastika u hrani</vt:lpstr>
      <vt:lpstr>Zašto je mikroplastika u hrani opasna?</vt:lpstr>
      <vt:lpstr>Mikroplastika u hrani i neplodnost</vt:lpstr>
      <vt:lpstr>Mikroplastika u hrani uzrokuje povećan rizik od kroničnih bolesti</vt:lpstr>
      <vt:lpstr>Utjecaj mikroplastike iz hrane na imunitet</vt:lpstr>
      <vt:lpstr>Koliko unosimo mikroplastike hranom?</vt:lpstr>
      <vt:lpstr>Mikroplastika u hrani – Literatura: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MIKROPLASTIKA U HRANI </dc:title>
  <dc:creator>Test</dc:creator>
  <cp:lastModifiedBy>Test</cp:lastModifiedBy>
  <cp:revision>10</cp:revision>
  <dcterms:created xsi:type="dcterms:W3CDTF">2022-05-14T21:25:37Z</dcterms:created>
  <dcterms:modified xsi:type="dcterms:W3CDTF">2023-01-11T15:49:28Z</dcterms:modified>
</cp:coreProperties>
</file>