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4B0304-CF8C-49AB-A5FB-0D4896F4E6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26777BD-E147-4A9A-8F4B-DDA6DC1C5F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FA599DB-74B0-49AE-87A0-58C53ACDF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5894215-FF71-49EE-9CE8-DA244F12D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E94DBD6-C0BE-4D15-B036-23D6CD082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741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BEDCCD-B3A5-46E2-9965-06FAF6C82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C5755A1E-BFF1-42C3-B20A-0EA1243B3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D57ACD7-C5EF-4862-A000-FED0A6213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EF122C9-0B8F-4CA9-AC26-E2B0D715A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F3BC43F-19B7-4207-A195-2019AC3D3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098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875A8F90-C4F4-4FE7-8791-13BA327915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BBC0AEB-D34F-45E4-BAFC-89D4712D9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FD6392F-CB78-4765-B4B6-97A182864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96E4F17-D9F2-416A-9FC3-C3F063863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D086C6B-954E-409A-8DAA-849D6480B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264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6705CC-349A-453B-827C-FCF126B8E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182DF0B-04F8-4030-B5FA-0B50C3B9F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DC98C04-CDFD-4A09-9833-26A7724D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15F53D0-2433-4603-93F6-2503520E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52CFCA7-E6A2-4247-B3E9-2B0BCF3AE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570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B17AAF-3B8E-44E7-9D0A-7F726AA39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24CB4A8-5035-4BA3-BC50-77325EB5F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D32C121-7073-4D02-BE96-DDE6C0F95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2E415A1-4957-4938-890A-4DCF5A657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49BCBB7-B252-452E-B7CD-C594D7092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9597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4769BF-81D7-4287-A348-16BD9322D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F8ECA9-DBFE-44CC-A62C-C5F5776782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53E6DE6-6EAA-4DC2-BD16-04C36E14C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61DE203-258F-41D1-B76F-EAFB7E5A2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ABF4F62-9DF9-4600-BE3C-F57DAFE48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DB24326-4744-49D6-B1D2-5FA6F7164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914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FEC610-8A14-4F6D-A0ED-427AFA3A9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4DB4065-F049-4F2C-9D17-1FA37A069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2403E9F-ED83-41A0-BAFE-365D02015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00E391B-BFB8-4650-B51B-13613CD5E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D0A20529-00C1-46DB-9C5B-E09411C27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1AFFB9A7-69FA-462E-BF26-23A977896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8A46B715-C5C2-472E-9578-7D3246E92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2A73C9CB-5CBC-4142-A11B-492B6C57A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15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DAD152-FD74-4353-9C56-90F2FDC5B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3476EA3B-2702-42B1-9C8A-A22F2FCAC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88C85EFE-9537-42B6-964A-2CFD79ACD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0B12D91-A15B-4385-8C39-2A5F3D1EC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979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D5551717-05D6-4825-BE33-51EEF232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B3921544-9153-4364-B253-1B1227638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961C4668-B1C7-49C1-8953-39B515302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361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AB28B6-79B6-49A0-84C8-C14259149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21A153-0AA2-4787-8B7C-DD7437C2A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CD8CFD9-0DBE-4BC5-9AE7-4804F8C64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9169DC7-1429-4FD6-B7C6-88CB9953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42010F9-1C4A-4D17-AE3A-9696A5757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28A107E-094B-45CF-AA89-D6188018E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7891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375D08-40EA-41BA-8622-45EAE3DE4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28F793B9-75E9-4097-92B1-7287F657DA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E23A22D-DCAF-4E42-AB46-A03F748C5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52AEB00-DD98-4A29-9E86-725269D6D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B25D3D3-2813-4FC1-A8CD-871589E8D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1A43A66-BA18-44F0-BFC9-5CF9EDA0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85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E3BA5640-6369-4528-8B75-0877E6C6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A78B704-D8CA-40C8-B12A-1EEBC4F1F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C7DC061-B54B-4E72-8B6E-2BC041D37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5ED4E-86F9-475F-84B8-4E0C1C3395C9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9E8F28A-9804-48FE-8C11-149D84BDAA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B4F2EC7-FFC7-4EBA-96EA-953BCAE51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FB717-141C-4E6A-9E04-A9F78CC764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592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CDC57C9-A178-49DF-9864-95672BB40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 fontScale="90000"/>
          </a:bodyPr>
          <a:lstStyle/>
          <a:p>
            <a:pPr algn="l"/>
            <a:r>
              <a:rPr lang="hr-HR" sz="8100" dirty="0"/>
              <a:t>SURADNJA RAZREDNIKA  I RODITELJA</a:t>
            </a:r>
            <a:br>
              <a:rPr lang="hr-HR" sz="8100" dirty="0"/>
            </a:br>
            <a:r>
              <a:rPr lang="hr-HR" sz="2000" dirty="0"/>
              <a:t>2. Sjednica Aktiva </a:t>
            </a:r>
            <a:r>
              <a:rPr lang="hr-HR" sz="2000"/>
              <a:t>razrednika gimnazije</a:t>
            </a:r>
            <a:br>
              <a:rPr lang="hr-HR" sz="2000"/>
            </a:br>
            <a:r>
              <a:rPr lang="hr-HR" sz="2000"/>
              <a:t>25.4.2022.</a:t>
            </a:r>
            <a:endParaRPr lang="hr-HR" sz="20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7E6DBDE-FD55-4499-A6D6-677985218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96563" y="5461118"/>
            <a:ext cx="7132335" cy="1312657"/>
          </a:xfrm>
        </p:spPr>
        <p:txBody>
          <a:bodyPr anchor="t">
            <a:normAutofit/>
          </a:bodyPr>
          <a:lstStyle/>
          <a:p>
            <a:pPr lvl="1" algn="r"/>
            <a:r>
              <a:rPr lang="hr-HR" dirty="0"/>
              <a:t>Priredila: Nikica Grabovac-Vujasić dipl. ing.</a:t>
            </a:r>
          </a:p>
          <a:p>
            <a:pPr lvl="1" algn="r"/>
            <a:r>
              <a:rPr lang="hr-HR" dirty="0"/>
              <a:t>profesor mentor</a:t>
            </a:r>
          </a:p>
        </p:txBody>
      </p:sp>
    </p:spTree>
    <p:extLst>
      <p:ext uri="{BB962C8B-B14F-4D97-AF65-F5344CB8AC3E}">
        <p14:creationId xmlns:p14="http://schemas.microsoft.com/office/powerpoint/2010/main" val="4087735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6C09A87-7420-4427-9D41-E6228303A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hr-HR" sz="3600" b="1" dirty="0"/>
              <a:t>Put prema dobroj komunikaciji: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6D423E7-DC94-4AF8-A638-C7644560D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GB" sz="2400" dirty="0" err="1"/>
              <a:t>Zaštita</a:t>
            </a:r>
            <a:r>
              <a:rPr lang="en-GB" sz="2400" dirty="0"/>
              <a:t> </a:t>
            </a:r>
            <a:r>
              <a:rPr lang="en-GB" sz="2400" dirty="0" err="1"/>
              <a:t>djetetovih</a:t>
            </a:r>
            <a:r>
              <a:rPr lang="en-GB" sz="2400" dirty="0"/>
              <a:t> </a:t>
            </a:r>
            <a:r>
              <a:rPr lang="en-GB" sz="2400" dirty="0" err="1"/>
              <a:t>prava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postupanje</a:t>
            </a:r>
            <a:r>
              <a:rPr lang="en-GB" sz="2400" dirty="0"/>
              <a:t> u </a:t>
            </a:r>
            <a:r>
              <a:rPr lang="en-GB" sz="2400" dirty="0" err="1"/>
              <a:t>djetetovu</a:t>
            </a:r>
            <a:r>
              <a:rPr lang="en-GB" sz="2400" dirty="0"/>
              <a:t> </a:t>
            </a:r>
            <a:r>
              <a:rPr lang="en-GB" sz="2400" dirty="0" err="1"/>
              <a:t>najboljem</a:t>
            </a:r>
            <a:r>
              <a:rPr lang="en-GB" sz="2400" dirty="0"/>
              <a:t> </a:t>
            </a:r>
            <a:r>
              <a:rPr lang="en-GB" sz="2400" dirty="0" err="1"/>
              <a:t>interesu</a:t>
            </a:r>
            <a:endParaRPr lang="hr-HR" sz="2400" dirty="0"/>
          </a:p>
          <a:p>
            <a:r>
              <a:rPr lang="en-GB" sz="2400" dirty="0"/>
              <a:t> </a:t>
            </a:r>
            <a:r>
              <a:rPr lang="en-GB" sz="2400" dirty="0" err="1"/>
              <a:t>Zadovoljavanje</a:t>
            </a:r>
            <a:r>
              <a:rPr lang="en-GB" sz="2400" dirty="0"/>
              <a:t> </a:t>
            </a:r>
            <a:r>
              <a:rPr lang="en-GB" sz="2400" dirty="0" err="1"/>
              <a:t>različitosti</a:t>
            </a:r>
            <a:r>
              <a:rPr lang="en-GB" sz="2400" dirty="0"/>
              <a:t> </a:t>
            </a:r>
            <a:r>
              <a:rPr lang="en-GB" sz="2400" dirty="0" err="1"/>
              <a:t>potreba</a:t>
            </a:r>
            <a:r>
              <a:rPr lang="en-GB" sz="2400" dirty="0"/>
              <a:t> </a:t>
            </a:r>
            <a:r>
              <a:rPr lang="en-GB" sz="2400" dirty="0" err="1"/>
              <a:t>različitih</a:t>
            </a:r>
            <a:r>
              <a:rPr lang="en-GB" sz="2400" dirty="0"/>
              <a:t> </a:t>
            </a:r>
            <a:r>
              <a:rPr lang="en-GB" sz="2400" dirty="0" err="1"/>
              <a:t>obitelji</a:t>
            </a:r>
            <a:r>
              <a:rPr lang="en-GB" sz="2400" dirty="0"/>
              <a:t>, </a:t>
            </a:r>
            <a:r>
              <a:rPr lang="en-GB" sz="2400" dirty="0" err="1"/>
              <a:t>odnosno</a:t>
            </a:r>
            <a:r>
              <a:rPr lang="en-GB" sz="2400" dirty="0"/>
              <a:t> </a:t>
            </a:r>
            <a:r>
              <a:rPr lang="en-GB" sz="2400" dirty="0" err="1"/>
              <a:t>djece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Mogućnost</a:t>
            </a:r>
            <a:r>
              <a:rPr lang="en-GB" sz="2400" dirty="0"/>
              <a:t> </a:t>
            </a:r>
            <a:r>
              <a:rPr lang="en-GB" sz="2400" dirty="0" err="1"/>
              <a:t>biranja</a:t>
            </a:r>
            <a:r>
              <a:rPr lang="en-GB" sz="2400" dirty="0"/>
              <a:t> </a:t>
            </a:r>
            <a:r>
              <a:rPr lang="en-GB" sz="2400" dirty="0" err="1"/>
              <a:t>različitih</a:t>
            </a:r>
            <a:r>
              <a:rPr lang="en-GB" sz="2400" dirty="0"/>
              <a:t> </a:t>
            </a:r>
            <a:r>
              <a:rPr lang="en-GB" sz="2400" dirty="0" err="1"/>
              <a:t>rješenja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Poticanje</a:t>
            </a:r>
            <a:r>
              <a:rPr lang="en-GB" sz="2400" dirty="0"/>
              <a:t> </a:t>
            </a:r>
            <a:r>
              <a:rPr lang="en-GB" sz="2400" dirty="0" err="1"/>
              <a:t>cjelokupnog</a:t>
            </a:r>
            <a:r>
              <a:rPr lang="en-GB" sz="2400" dirty="0"/>
              <a:t> </a:t>
            </a:r>
            <a:r>
              <a:rPr lang="en-GB" sz="2400" dirty="0" err="1"/>
              <a:t>djetetova</a:t>
            </a:r>
            <a:r>
              <a:rPr lang="en-GB" sz="2400" dirty="0"/>
              <a:t> </a:t>
            </a:r>
            <a:r>
              <a:rPr lang="en-GB" sz="2400" dirty="0" err="1"/>
              <a:t>razvitka</a:t>
            </a:r>
            <a:r>
              <a:rPr lang="en-GB" sz="2400" dirty="0"/>
              <a:t>, a ne </a:t>
            </a:r>
            <a:r>
              <a:rPr lang="en-GB" sz="2400" dirty="0" err="1"/>
              <a:t>samo</a:t>
            </a:r>
            <a:r>
              <a:rPr lang="en-GB" sz="2400" dirty="0"/>
              <a:t> </a:t>
            </a:r>
            <a:r>
              <a:rPr lang="en-GB" sz="2400" dirty="0" err="1"/>
              <a:t>školski</a:t>
            </a:r>
            <a:r>
              <a:rPr lang="en-GB" sz="2400" dirty="0"/>
              <a:t> </a:t>
            </a:r>
            <a:r>
              <a:rPr lang="en-GB" sz="2400" dirty="0" err="1"/>
              <a:t>uspjeh</a:t>
            </a:r>
            <a:r>
              <a:rPr lang="en-GB" sz="2400" dirty="0"/>
              <a:t>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69610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985B46C-ACDC-45F4-B416-6408EC1DD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hr-HR" sz="3600" b="1" dirty="0">
                <a:latin typeface="+mn-lt"/>
              </a:rPr>
              <a:t>Nastavnikove</a:t>
            </a:r>
            <a:r>
              <a:rPr lang="en-GB" sz="3600" b="1" dirty="0">
                <a:latin typeface="+mn-lt"/>
              </a:rPr>
              <a:t> </a:t>
            </a:r>
            <a:r>
              <a:rPr lang="en-GB" sz="3600" b="1" dirty="0" err="1">
                <a:latin typeface="+mn-lt"/>
              </a:rPr>
              <a:t>kvalitete</a:t>
            </a:r>
            <a:r>
              <a:rPr lang="en-GB" sz="3600" b="1" dirty="0">
                <a:latin typeface="+mn-lt"/>
              </a:rPr>
              <a:t> za </a:t>
            </a:r>
            <a:r>
              <a:rPr lang="en-GB" sz="3600" b="1" dirty="0" err="1">
                <a:latin typeface="+mn-lt"/>
              </a:rPr>
              <a:t>uspostavljanje</a:t>
            </a:r>
            <a:r>
              <a:rPr lang="en-GB" sz="3600" b="1" dirty="0">
                <a:latin typeface="+mn-lt"/>
              </a:rPr>
              <a:t> </a:t>
            </a:r>
            <a:r>
              <a:rPr lang="en-GB" sz="3600" b="1" dirty="0" err="1">
                <a:latin typeface="+mn-lt"/>
              </a:rPr>
              <a:t>kvalitetne</a:t>
            </a:r>
            <a:r>
              <a:rPr lang="en-GB" sz="3600" b="1" dirty="0">
                <a:latin typeface="+mn-lt"/>
              </a:rPr>
              <a:t> </a:t>
            </a:r>
            <a:r>
              <a:rPr lang="en-GB" sz="3600" b="1" dirty="0" err="1">
                <a:latin typeface="+mn-lt"/>
              </a:rPr>
              <a:t>komunikacije</a:t>
            </a:r>
            <a:r>
              <a:rPr lang="en-GB" sz="3600" b="1" dirty="0">
                <a:latin typeface="+mn-lt"/>
              </a:rPr>
              <a:t> s </a:t>
            </a:r>
            <a:r>
              <a:rPr lang="en-GB" sz="3600" b="1" dirty="0" err="1">
                <a:latin typeface="+mn-lt"/>
              </a:rPr>
              <a:t>roditeljima</a:t>
            </a:r>
            <a:r>
              <a:rPr lang="en-GB" sz="3600" b="1" dirty="0">
                <a:latin typeface="+mn-lt"/>
              </a:rPr>
              <a:t>: </a:t>
            </a:r>
            <a:endParaRPr lang="hr-HR" sz="3600" b="1" dirty="0">
              <a:latin typeface="+mn-lt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89A31EA-8174-4630-92F3-DF756DB40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GB" sz="2400" dirty="0" err="1"/>
              <a:t>Profesionalnost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Vjera</a:t>
            </a:r>
            <a:r>
              <a:rPr lang="en-GB" sz="2400" dirty="0"/>
              <a:t> u </a:t>
            </a:r>
            <a:r>
              <a:rPr lang="en-GB" sz="2400" dirty="0" err="1"/>
              <a:t>vlastite</a:t>
            </a:r>
            <a:r>
              <a:rPr lang="en-GB" sz="2400" dirty="0"/>
              <a:t> </a:t>
            </a:r>
            <a:r>
              <a:rPr lang="en-GB" sz="2400" dirty="0" err="1"/>
              <a:t>sposobnosti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Nenametljivost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Razumijevanje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Poštivanje</a:t>
            </a:r>
            <a:r>
              <a:rPr lang="en-GB" sz="2400" dirty="0"/>
              <a:t> </a:t>
            </a:r>
            <a:r>
              <a:rPr lang="en-GB" sz="2400" dirty="0" err="1"/>
              <a:t>drugog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170533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D959544-F904-43B1-AA06-3E703500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043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GB" sz="6100" b="1" dirty="0" err="1">
                <a:latin typeface="+mn-lt"/>
              </a:rPr>
              <a:t>Oblici</a:t>
            </a:r>
            <a:r>
              <a:rPr lang="en-GB" sz="6100" b="1" dirty="0">
                <a:latin typeface="+mn-lt"/>
              </a:rPr>
              <a:t> </a:t>
            </a:r>
            <a:r>
              <a:rPr lang="en-GB" sz="6100" b="1" dirty="0" err="1">
                <a:latin typeface="+mn-lt"/>
              </a:rPr>
              <a:t>suradnje</a:t>
            </a:r>
            <a:endParaRPr lang="hr-HR" sz="6100" b="1" dirty="0">
              <a:latin typeface="+mn-lt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82B71FC-A112-424E-8344-FE3C2F815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GB" sz="2400" dirty="0" err="1"/>
              <a:t>roditeljski</a:t>
            </a:r>
            <a:r>
              <a:rPr lang="en-GB" sz="2400" dirty="0"/>
              <a:t> </a:t>
            </a:r>
            <a:r>
              <a:rPr lang="en-GB" sz="2400" dirty="0" err="1"/>
              <a:t>sastanci</a:t>
            </a:r>
            <a:r>
              <a:rPr lang="en-GB" sz="2400" dirty="0"/>
              <a:t>, </a:t>
            </a:r>
            <a:endParaRPr lang="hr-HR" sz="2400" dirty="0"/>
          </a:p>
          <a:p>
            <a:r>
              <a:rPr lang="en-GB" sz="2400" dirty="0" err="1"/>
              <a:t>grupni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individualni</a:t>
            </a:r>
            <a:r>
              <a:rPr lang="en-GB" sz="2400" dirty="0"/>
              <a:t> </a:t>
            </a:r>
            <a:r>
              <a:rPr lang="en-GB" sz="2400" dirty="0" err="1"/>
              <a:t>razgovori</a:t>
            </a:r>
            <a:r>
              <a:rPr lang="en-GB" sz="2400" dirty="0"/>
              <a:t>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077330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2A168B5-15A2-4201-B463-D47CE4AF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GB" sz="7200" b="1" dirty="0">
                <a:latin typeface="+mn-lt"/>
              </a:rPr>
              <a:t>SUVREMENI OGDOJ </a:t>
            </a:r>
            <a:endParaRPr lang="hr-HR" sz="7200" dirty="0"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2FCFC70-8E1C-4520-8F89-B240BEE54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GB" sz="2400" dirty="0" err="1"/>
              <a:t>Roditelji</a:t>
            </a:r>
            <a:r>
              <a:rPr lang="en-GB" sz="2400" dirty="0"/>
              <a:t> </a:t>
            </a:r>
            <a:r>
              <a:rPr lang="en-GB" sz="2400" dirty="0" err="1"/>
              <a:t>moraju</a:t>
            </a:r>
            <a:r>
              <a:rPr lang="en-GB" sz="2400" dirty="0"/>
              <a:t> </a:t>
            </a:r>
            <a:r>
              <a:rPr lang="en-GB" sz="2400" dirty="0" err="1"/>
              <a:t>raditi</a:t>
            </a:r>
            <a:r>
              <a:rPr lang="en-GB" sz="2400" dirty="0"/>
              <a:t> ,a </a:t>
            </a:r>
            <a:r>
              <a:rPr lang="en-GB" sz="2400" dirty="0" err="1"/>
              <a:t>djecu</a:t>
            </a:r>
            <a:r>
              <a:rPr lang="en-GB" sz="2400" dirty="0"/>
              <a:t> </a:t>
            </a:r>
            <a:r>
              <a:rPr lang="en-GB" sz="2400" dirty="0" err="1"/>
              <a:t>prepuštaju</a:t>
            </a:r>
            <a:r>
              <a:rPr lang="en-GB" sz="2400" dirty="0"/>
              <a:t> </a:t>
            </a:r>
            <a:r>
              <a:rPr lang="en-GB" sz="2400" dirty="0" err="1"/>
              <a:t>ustanovama</a:t>
            </a:r>
            <a:r>
              <a:rPr lang="en-GB" sz="2400" dirty="0"/>
              <a:t>, </a:t>
            </a:r>
            <a:r>
              <a:rPr lang="en-GB" sz="2400" dirty="0" err="1"/>
              <a:t>koje</a:t>
            </a:r>
            <a:r>
              <a:rPr lang="en-GB" sz="2400" dirty="0"/>
              <a:t> </a:t>
            </a:r>
            <a:r>
              <a:rPr lang="en-GB" sz="2400" dirty="0" err="1"/>
              <a:t>nikako</a:t>
            </a:r>
            <a:r>
              <a:rPr lang="en-GB" sz="2400" dirty="0"/>
              <a:t> ne </a:t>
            </a:r>
            <a:r>
              <a:rPr lang="en-GB" sz="2400" dirty="0" err="1"/>
              <a:t>mogu</a:t>
            </a:r>
            <a:r>
              <a:rPr lang="en-GB" sz="2400" dirty="0"/>
              <a:t> </a:t>
            </a:r>
            <a:r>
              <a:rPr lang="en-GB" sz="2400" dirty="0" err="1"/>
              <a:t>zamijeniti</a:t>
            </a:r>
            <a:r>
              <a:rPr lang="en-GB" sz="2400" dirty="0"/>
              <a:t> </a:t>
            </a:r>
            <a:r>
              <a:rPr lang="en-GB" sz="2400" dirty="0" err="1"/>
              <a:t>roditeljsku</a:t>
            </a:r>
            <a:r>
              <a:rPr lang="en-GB" sz="2400" dirty="0"/>
              <a:t> </a:t>
            </a:r>
            <a:r>
              <a:rPr lang="en-GB" sz="2400" dirty="0" err="1"/>
              <a:t>ljubav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odgoj</a:t>
            </a:r>
            <a:r>
              <a:rPr lang="en-GB" sz="2400" dirty="0"/>
              <a:t> </a:t>
            </a:r>
            <a:r>
              <a:rPr lang="en-GB" sz="2400" dirty="0" err="1"/>
              <a:t>djece</a:t>
            </a:r>
            <a:r>
              <a:rPr lang="en-GB" sz="2400" dirty="0"/>
              <a:t>.</a:t>
            </a:r>
            <a:endParaRPr lang="hr-HR" sz="2400" dirty="0"/>
          </a:p>
          <a:p>
            <a:r>
              <a:rPr lang="en-GB" sz="2400" dirty="0" err="1"/>
              <a:t>Rastu</a:t>
            </a:r>
            <a:r>
              <a:rPr lang="en-GB" sz="2400" dirty="0"/>
              <a:t> </a:t>
            </a:r>
            <a:r>
              <a:rPr lang="en-GB" sz="2400" dirty="0" err="1"/>
              <a:t>agresivna</a:t>
            </a:r>
            <a:r>
              <a:rPr lang="en-GB" sz="2400" dirty="0"/>
              <a:t> </a:t>
            </a:r>
            <a:r>
              <a:rPr lang="en-GB" sz="2400" dirty="0" err="1"/>
              <a:t>djeca</a:t>
            </a:r>
            <a:endParaRPr lang="hr-HR" sz="2400" dirty="0"/>
          </a:p>
          <a:p>
            <a:r>
              <a:rPr lang="hr-HR" sz="2400" dirty="0"/>
              <a:t>Č</a:t>
            </a:r>
            <a:r>
              <a:rPr lang="en-GB" sz="2400" dirty="0" err="1"/>
              <a:t>esto</a:t>
            </a:r>
            <a:r>
              <a:rPr lang="en-GB" sz="2400" dirty="0"/>
              <a:t> </a:t>
            </a:r>
            <a:r>
              <a:rPr lang="en-GB" sz="2400" dirty="0" err="1"/>
              <a:t>depresivna</a:t>
            </a:r>
            <a:r>
              <a:rPr lang="en-GB" sz="2400" dirty="0"/>
              <a:t>,</a:t>
            </a:r>
            <a:endParaRPr lang="hr-HR" sz="2400" dirty="0"/>
          </a:p>
          <a:p>
            <a:r>
              <a:rPr lang="hr-HR" sz="2400" dirty="0"/>
              <a:t>Ž</a:t>
            </a:r>
            <a:r>
              <a:rPr lang="en-GB" sz="2400" dirty="0" err="1"/>
              <a:t>edna</a:t>
            </a:r>
            <a:r>
              <a:rPr lang="en-GB" sz="2400" dirty="0"/>
              <a:t> </a:t>
            </a:r>
            <a:r>
              <a:rPr lang="en-GB" sz="2400" dirty="0" err="1"/>
              <a:t>ljubavi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hr-HR" sz="2400" dirty="0"/>
              <a:t>P</a:t>
            </a:r>
            <a:r>
              <a:rPr lang="en-GB" sz="2400" dirty="0" err="1"/>
              <a:t>repuštena</a:t>
            </a:r>
            <a:r>
              <a:rPr lang="en-GB" sz="2400" dirty="0"/>
              <a:t> </a:t>
            </a:r>
            <a:r>
              <a:rPr lang="en-GB" sz="2400" dirty="0" err="1"/>
              <a:t>televiziji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računalu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507759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DFBFCD9-606C-469C-8B68-4DBBD3EA2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endParaRPr lang="hr-HR" sz="6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68F7B2A-6414-435B-963B-776020DC8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hr-HR" sz="4800" b="1" dirty="0"/>
              <a:t>HVALA NA PAŽNJI</a:t>
            </a:r>
          </a:p>
        </p:txBody>
      </p:sp>
    </p:spTree>
    <p:extLst>
      <p:ext uri="{BB962C8B-B14F-4D97-AF65-F5344CB8AC3E}">
        <p14:creationId xmlns:p14="http://schemas.microsoft.com/office/powerpoint/2010/main" val="2084037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86EF3A7-9D9D-4C89-B7F1-6BBC4CB7C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endParaRPr lang="hr-HR" sz="72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E40DD90-CC82-4E45-9E88-7B2E82167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GB" sz="2400" dirty="0" err="1"/>
              <a:t>Roditelji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hr-HR" sz="2400" dirty="0"/>
              <a:t>nastavnici</a:t>
            </a:r>
            <a:r>
              <a:rPr lang="en-GB" sz="2400" dirty="0"/>
              <a:t> </a:t>
            </a:r>
            <a:r>
              <a:rPr lang="en-GB" sz="2400" dirty="0" err="1"/>
              <a:t>trebaju</a:t>
            </a:r>
            <a:r>
              <a:rPr lang="en-GB" sz="2400" dirty="0"/>
              <a:t> </a:t>
            </a:r>
            <a:r>
              <a:rPr lang="en-GB" sz="2400" dirty="0" err="1"/>
              <a:t>biti</a:t>
            </a:r>
            <a:r>
              <a:rPr lang="en-GB" sz="2400" dirty="0"/>
              <a:t> </a:t>
            </a:r>
            <a:r>
              <a:rPr lang="en-GB" sz="2400" dirty="0" err="1"/>
              <a:t>saveznici</a:t>
            </a:r>
            <a:r>
              <a:rPr lang="en-GB" sz="2400" dirty="0"/>
              <a:t>, </a:t>
            </a:r>
            <a:r>
              <a:rPr lang="en-GB" sz="2400" dirty="0" err="1"/>
              <a:t>partneri</a:t>
            </a:r>
            <a:r>
              <a:rPr lang="en-GB" sz="2400" dirty="0"/>
              <a:t> koji </a:t>
            </a:r>
            <a:r>
              <a:rPr lang="en-GB" sz="2400" dirty="0" err="1"/>
              <a:t>ravnopravno</a:t>
            </a:r>
            <a:r>
              <a:rPr lang="en-GB" sz="2400" dirty="0"/>
              <a:t> </a:t>
            </a:r>
            <a:r>
              <a:rPr lang="en-GB" sz="2400" dirty="0" err="1"/>
              <a:t>rade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zajedničkom</a:t>
            </a:r>
            <a:r>
              <a:rPr lang="en-GB" sz="2400" dirty="0"/>
              <a:t> </a:t>
            </a:r>
            <a:r>
              <a:rPr lang="en-GB" sz="2400" dirty="0" err="1"/>
              <a:t>zadatku</a:t>
            </a:r>
            <a:r>
              <a:rPr lang="en-GB" sz="2400" dirty="0"/>
              <a:t>, a to je </a:t>
            </a:r>
            <a:r>
              <a:rPr lang="en-GB" sz="2400" dirty="0" err="1"/>
              <a:t>dobrobit</a:t>
            </a:r>
            <a:r>
              <a:rPr lang="en-GB" sz="2400" dirty="0"/>
              <a:t> </a:t>
            </a:r>
            <a:r>
              <a:rPr lang="en-GB" sz="2400" dirty="0" err="1"/>
              <a:t>djeteta</a:t>
            </a:r>
            <a:r>
              <a:rPr lang="en-GB" sz="2400" dirty="0"/>
              <a:t>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806802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02CA743-5995-47F6-8F37-58B472B22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39" y="858689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GB" sz="4000" b="1" dirty="0">
                <a:latin typeface="+mn-lt"/>
              </a:rPr>
              <a:t>Dobra </a:t>
            </a:r>
            <a:r>
              <a:rPr lang="en-GB" sz="4000" b="1" dirty="0" err="1">
                <a:latin typeface="+mn-lt"/>
              </a:rPr>
              <a:t>suradnja</a:t>
            </a:r>
            <a:r>
              <a:rPr lang="en-GB" sz="4000" b="1" dirty="0">
                <a:latin typeface="+mn-lt"/>
              </a:rPr>
              <a:t> </a:t>
            </a:r>
            <a:r>
              <a:rPr lang="hr-HR" sz="4000" b="1" dirty="0">
                <a:latin typeface="+mn-lt"/>
              </a:rPr>
              <a:t>roditelja i nastavnika:</a:t>
            </a:r>
            <a:br>
              <a:rPr lang="hr-HR" sz="4000" b="1" dirty="0"/>
            </a:br>
            <a:endParaRPr lang="hr-HR" sz="40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ED68E12-8307-42B0-BFB7-69842604F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39" y="1838605"/>
            <a:ext cx="10034801" cy="3802168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GB" sz="2400" dirty="0" err="1"/>
              <a:t>pomaže</a:t>
            </a:r>
            <a:r>
              <a:rPr lang="en-GB" sz="2400" dirty="0"/>
              <a:t> </a:t>
            </a:r>
            <a:r>
              <a:rPr lang="en-GB" sz="2400" dirty="0" err="1"/>
              <a:t>učeniku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školi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ogleda</a:t>
            </a:r>
            <a:r>
              <a:rPr lang="en-GB" sz="2400" dirty="0"/>
              <a:t> se u </a:t>
            </a:r>
            <a:r>
              <a:rPr lang="en-GB" sz="2400" dirty="0" err="1"/>
              <a:t>prevenciji</a:t>
            </a:r>
            <a:r>
              <a:rPr lang="en-GB" sz="2400" dirty="0"/>
              <a:t> </a:t>
            </a:r>
            <a:r>
              <a:rPr lang="en-GB" sz="2400" dirty="0" err="1"/>
              <a:t>odnosno</a:t>
            </a:r>
            <a:r>
              <a:rPr lang="en-GB" sz="2400" dirty="0"/>
              <a:t> </a:t>
            </a:r>
            <a:r>
              <a:rPr lang="en-GB" sz="2400" dirty="0" err="1"/>
              <a:t>rješavanju</a:t>
            </a:r>
            <a:r>
              <a:rPr lang="en-GB" sz="2400" dirty="0"/>
              <a:t> </a:t>
            </a:r>
            <a:r>
              <a:rPr lang="en-GB" sz="2400" dirty="0" err="1"/>
              <a:t>disciplinskih</a:t>
            </a:r>
            <a:r>
              <a:rPr lang="en-GB" sz="2400" dirty="0"/>
              <a:t> </a:t>
            </a:r>
            <a:r>
              <a:rPr lang="en-GB" sz="2400" dirty="0" err="1"/>
              <a:t>problema</a:t>
            </a:r>
            <a:r>
              <a:rPr lang="en-GB" sz="2400" dirty="0"/>
              <a:t>, </a:t>
            </a:r>
            <a:endParaRPr lang="hr-HR" sz="2400" dirty="0"/>
          </a:p>
          <a:p>
            <a:r>
              <a:rPr lang="en-GB" sz="2400" dirty="0" err="1"/>
              <a:t>boljim</a:t>
            </a:r>
            <a:r>
              <a:rPr lang="en-GB" sz="2400" dirty="0"/>
              <a:t> </a:t>
            </a:r>
            <a:r>
              <a:rPr lang="en-GB" sz="2400" dirty="0" err="1"/>
              <a:t>ocjenama</a:t>
            </a:r>
            <a:r>
              <a:rPr lang="en-GB" sz="2400" dirty="0"/>
              <a:t>, </a:t>
            </a:r>
            <a:endParaRPr lang="hr-HR" sz="2400" dirty="0"/>
          </a:p>
          <a:p>
            <a:r>
              <a:rPr lang="en-GB" sz="2400" dirty="0" err="1"/>
              <a:t>redovitom</a:t>
            </a:r>
            <a:r>
              <a:rPr lang="en-GB" sz="2400" dirty="0"/>
              <a:t> </a:t>
            </a:r>
            <a:r>
              <a:rPr lang="en-GB" sz="2400" dirty="0" err="1"/>
              <a:t>pohađanju</a:t>
            </a:r>
            <a:r>
              <a:rPr lang="en-GB" sz="2400" dirty="0"/>
              <a:t> </a:t>
            </a:r>
            <a:r>
              <a:rPr lang="en-GB" sz="2400" dirty="0" err="1"/>
              <a:t>nastave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većoj</a:t>
            </a:r>
            <a:r>
              <a:rPr lang="en-GB" sz="2400" dirty="0"/>
              <a:t> </a:t>
            </a:r>
            <a:r>
              <a:rPr lang="en-GB" sz="2400" dirty="0" err="1"/>
              <a:t>volji</a:t>
            </a:r>
            <a:r>
              <a:rPr lang="en-GB" sz="2400" dirty="0"/>
              <a:t> u </a:t>
            </a:r>
            <a:r>
              <a:rPr lang="en-GB" sz="2400" dirty="0" err="1"/>
              <a:t>pisanju</a:t>
            </a:r>
            <a:r>
              <a:rPr lang="en-GB" sz="2400" dirty="0"/>
              <a:t> </a:t>
            </a:r>
            <a:r>
              <a:rPr lang="en-GB" sz="2400" dirty="0" err="1"/>
              <a:t>domaćih</a:t>
            </a:r>
            <a:r>
              <a:rPr lang="en-GB" sz="2400" dirty="0"/>
              <a:t> </a:t>
            </a:r>
            <a:r>
              <a:rPr lang="en-GB" sz="2400" dirty="0" err="1"/>
              <a:t>zadaća</a:t>
            </a:r>
            <a:r>
              <a:rPr lang="en-GB" sz="2400" dirty="0"/>
              <a:t>. </a:t>
            </a:r>
            <a:endParaRPr lang="hr-HR" sz="2400" dirty="0"/>
          </a:p>
          <a:p>
            <a:pPr marL="0" indent="0">
              <a:buNone/>
            </a:pPr>
            <a:r>
              <a:rPr lang="en-GB" sz="2400" b="1" dirty="0" err="1"/>
              <a:t>Roditelji</a:t>
            </a:r>
            <a:r>
              <a:rPr lang="en-GB" sz="2400" b="1" dirty="0"/>
              <a:t> </a:t>
            </a:r>
            <a:r>
              <a:rPr lang="en-GB" sz="2400" b="1" dirty="0" err="1"/>
              <a:t>imaju</a:t>
            </a:r>
            <a:r>
              <a:rPr lang="en-GB" sz="2400" b="1" dirty="0"/>
              <a:t> </a:t>
            </a:r>
            <a:r>
              <a:rPr lang="en-GB" sz="2400" b="1" dirty="0" err="1"/>
              <a:t>korist</a:t>
            </a:r>
            <a:r>
              <a:rPr lang="en-GB" sz="2400" b="1" dirty="0"/>
              <a:t> od </a:t>
            </a:r>
            <a:r>
              <a:rPr lang="en-GB" sz="2400" b="1" dirty="0" err="1"/>
              <a:t>dobre</a:t>
            </a:r>
            <a:r>
              <a:rPr lang="en-GB" sz="2400" b="1" dirty="0"/>
              <a:t> </a:t>
            </a:r>
            <a:r>
              <a:rPr lang="en-GB" sz="2400" b="1" dirty="0" err="1"/>
              <a:t>suradnje</a:t>
            </a:r>
            <a:r>
              <a:rPr lang="en-GB" sz="2400" b="1" dirty="0"/>
              <a:t> s </a:t>
            </a:r>
            <a:r>
              <a:rPr lang="hr-HR" sz="2400" b="1" dirty="0"/>
              <a:t>nastavnicima</a:t>
            </a:r>
            <a:r>
              <a:rPr lang="en-GB" sz="2400" b="1" dirty="0"/>
              <a:t> </a:t>
            </a:r>
            <a:r>
              <a:rPr lang="en-GB" sz="2400" b="1" dirty="0" err="1"/>
              <a:t>i</a:t>
            </a:r>
            <a:r>
              <a:rPr lang="en-GB" sz="2400" b="1" dirty="0"/>
              <a:t>, </a:t>
            </a:r>
            <a:r>
              <a:rPr lang="en-GB" sz="2400" b="1" dirty="0" err="1"/>
              <a:t>općenito</a:t>
            </a:r>
            <a:r>
              <a:rPr lang="en-GB" sz="2400" b="1" dirty="0"/>
              <a:t> </a:t>
            </a:r>
            <a:r>
              <a:rPr lang="en-GB" sz="2400" b="1" dirty="0" err="1"/>
              <a:t>školom</a:t>
            </a:r>
            <a:r>
              <a:rPr lang="en-GB" sz="2400" b="1" dirty="0"/>
              <a:t> </a:t>
            </a:r>
            <a:r>
              <a:rPr lang="en-GB" sz="2400" b="1" dirty="0" err="1"/>
              <a:t>jer</a:t>
            </a:r>
            <a:r>
              <a:rPr lang="hr-HR" sz="2400" b="1" dirty="0"/>
              <a:t>:</a:t>
            </a:r>
          </a:p>
          <a:p>
            <a:r>
              <a:rPr lang="en-GB" sz="2400" dirty="0"/>
              <a:t> </a:t>
            </a:r>
            <a:r>
              <a:rPr lang="en-GB" sz="2400" dirty="0" err="1"/>
              <a:t>mogu</a:t>
            </a:r>
            <a:r>
              <a:rPr lang="en-GB" sz="2400" dirty="0"/>
              <a:t> </a:t>
            </a:r>
            <a:r>
              <a:rPr lang="en-GB" sz="2400" dirty="0" err="1"/>
              <a:t>provjeriti</a:t>
            </a:r>
            <a:r>
              <a:rPr lang="en-GB" sz="2400" dirty="0"/>
              <a:t> </a:t>
            </a:r>
            <a:r>
              <a:rPr lang="en-GB" sz="2400" dirty="0" err="1"/>
              <a:t>svoje</a:t>
            </a:r>
            <a:r>
              <a:rPr lang="en-GB" sz="2400" dirty="0"/>
              <a:t> </a:t>
            </a:r>
            <a:r>
              <a:rPr lang="en-GB" sz="2400" dirty="0" err="1"/>
              <a:t>odgojne</a:t>
            </a:r>
            <a:r>
              <a:rPr lang="hr-HR" sz="2400" dirty="0"/>
              <a:t> učinke</a:t>
            </a:r>
            <a:r>
              <a:rPr lang="en-GB" sz="2400" dirty="0"/>
              <a:t>, </a:t>
            </a:r>
            <a:endParaRPr lang="hr-HR" sz="2400" dirty="0"/>
          </a:p>
          <a:p>
            <a:r>
              <a:rPr lang="en-GB" sz="2400" dirty="0" err="1"/>
              <a:t>steći</a:t>
            </a:r>
            <a:r>
              <a:rPr lang="en-GB" sz="2400" dirty="0"/>
              <a:t> </a:t>
            </a:r>
            <a:r>
              <a:rPr lang="en-GB" sz="2400" dirty="0" err="1"/>
              <a:t>nove</a:t>
            </a:r>
            <a:r>
              <a:rPr lang="en-GB" sz="2400" dirty="0"/>
              <a:t> </a:t>
            </a:r>
            <a:r>
              <a:rPr lang="en-GB" sz="2400" dirty="0" err="1"/>
              <a:t>spoznaje</a:t>
            </a:r>
            <a:r>
              <a:rPr lang="en-GB" sz="2400" dirty="0"/>
              <a:t> </a:t>
            </a:r>
            <a:r>
              <a:rPr lang="en-GB" sz="2400" dirty="0" err="1"/>
              <a:t>iz</a:t>
            </a:r>
            <a:r>
              <a:rPr lang="en-GB" sz="2400" dirty="0"/>
              <a:t> </a:t>
            </a:r>
            <a:r>
              <a:rPr lang="en-GB" sz="2400" dirty="0" err="1"/>
              <a:t>psihologije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pedagogije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te</a:t>
            </a:r>
            <a:r>
              <a:rPr lang="en-GB" sz="2400" dirty="0"/>
              <a:t> </a:t>
            </a:r>
            <a:r>
              <a:rPr lang="en-GB" sz="2400" dirty="0" err="1"/>
              <a:t>razmijeniti</a:t>
            </a:r>
            <a:r>
              <a:rPr lang="en-GB" sz="2400" dirty="0"/>
              <a:t> </a:t>
            </a:r>
            <a:r>
              <a:rPr lang="en-GB" sz="2400" dirty="0" err="1"/>
              <a:t>iskustva</a:t>
            </a:r>
            <a:r>
              <a:rPr lang="en-GB" sz="2400" dirty="0"/>
              <a:t> s </a:t>
            </a:r>
            <a:r>
              <a:rPr lang="en-GB" sz="2400" dirty="0" err="1"/>
              <a:t>drugim</a:t>
            </a:r>
            <a:r>
              <a:rPr lang="en-GB" sz="2400" dirty="0"/>
              <a:t> </a:t>
            </a:r>
            <a:r>
              <a:rPr lang="en-GB" sz="2400" dirty="0" err="1"/>
              <a:t>roditeljima</a:t>
            </a:r>
            <a:r>
              <a:rPr lang="en-GB" sz="2400" dirty="0"/>
              <a:t>. </a:t>
            </a:r>
            <a:endParaRPr lang="hr-HR" sz="2400" dirty="0"/>
          </a:p>
          <a:p>
            <a:pPr marL="0" indent="0">
              <a:buNone/>
            </a:pPr>
            <a:r>
              <a:rPr lang="en-GB" sz="2400" b="1" i="1" dirty="0" err="1"/>
              <a:t>Nažalost</a:t>
            </a:r>
            <a:r>
              <a:rPr lang="en-GB" sz="2400" b="1" i="1" dirty="0"/>
              <a:t>, </a:t>
            </a:r>
            <a:r>
              <a:rPr lang="en-GB" sz="2400" b="1" i="1" dirty="0" err="1"/>
              <a:t>umjesto</a:t>
            </a:r>
            <a:r>
              <a:rPr lang="en-GB" sz="2400" b="1" i="1" dirty="0"/>
              <a:t> da </a:t>
            </a:r>
            <a:r>
              <a:rPr lang="en-GB" sz="2400" b="1" i="1" dirty="0" err="1"/>
              <a:t>budu</a:t>
            </a:r>
            <a:r>
              <a:rPr lang="en-GB" sz="2400" b="1" i="1" dirty="0"/>
              <a:t> </a:t>
            </a:r>
            <a:r>
              <a:rPr lang="en-GB" sz="2400" b="1" i="1" dirty="0" err="1"/>
              <a:t>saveznici</a:t>
            </a:r>
            <a:r>
              <a:rPr lang="en-GB" sz="2400" b="1" i="1" dirty="0"/>
              <a:t>, </a:t>
            </a:r>
            <a:r>
              <a:rPr lang="en-GB" sz="2400" b="1" i="1" dirty="0" err="1"/>
              <a:t>neki</a:t>
            </a:r>
            <a:r>
              <a:rPr lang="en-GB" sz="2400" b="1" i="1" dirty="0"/>
              <a:t> </a:t>
            </a:r>
            <a:r>
              <a:rPr lang="en-GB" sz="2400" b="1" i="1" dirty="0" err="1"/>
              <a:t>roditelji</a:t>
            </a:r>
            <a:r>
              <a:rPr lang="en-GB" sz="2400" b="1" i="1" dirty="0"/>
              <a:t> </a:t>
            </a:r>
            <a:r>
              <a:rPr lang="en-GB" sz="2400" b="1" i="1" dirty="0" err="1"/>
              <a:t>i</a:t>
            </a:r>
            <a:r>
              <a:rPr lang="en-GB" sz="2400" b="1" i="1" dirty="0"/>
              <a:t> </a:t>
            </a:r>
            <a:r>
              <a:rPr lang="hr-HR" sz="2400" b="1" i="1" dirty="0"/>
              <a:t>nastavnici</a:t>
            </a:r>
            <a:r>
              <a:rPr lang="en-GB" sz="2400" b="1" i="1" dirty="0"/>
              <a:t> </a:t>
            </a:r>
            <a:r>
              <a:rPr lang="en-GB" sz="2400" b="1" i="1" dirty="0" err="1"/>
              <a:t>postaju</a:t>
            </a:r>
            <a:r>
              <a:rPr lang="en-GB" sz="2400" b="1" i="1" dirty="0"/>
              <a:t> </a:t>
            </a:r>
            <a:r>
              <a:rPr lang="en-GB" sz="2400" b="1" i="1" dirty="0" err="1"/>
              <a:t>neprijatelji</a:t>
            </a:r>
            <a:r>
              <a:rPr lang="en-GB" sz="2400" b="1" i="1" dirty="0"/>
              <a:t>. </a:t>
            </a:r>
            <a:endParaRPr lang="hr-HR" sz="2400" b="1" i="1" dirty="0"/>
          </a:p>
        </p:txBody>
      </p:sp>
    </p:spTree>
    <p:extLst>
      <p:ext uri="{BB962C8B-B14F-4D97-AF65-F5344CB8AC3E}">
        <p14:creationId xmlns:p14="http://schemas.microsoft.com/office/powerpoint/2010/main" val="3336840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29B2759-32ED-42EA-8F0E-E9F08D9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GB" sz="4000" b="1" dirty="0" err="1">
                <a:latin typeface="+mn-lt"/>
              </a:rPr>
              <a:t>Uzroci</a:t>
            </a:r>
            <a:r>
              <a:rPr lang="en-GB" sz="4000" b="1" dirty="0">
                <a:latin typeface="+mn-lt"/>
              </a:rPr>
              <a:t> koji </a:t>
            </a:r>
            <a:r>
              <a:rPr lang="en-GB" sz="4000" b="1" dirty="0" err="1">
                <a:latin typeface="+mn-lt"/>
              </a:rPr>
              <a:t>mogu</a:t>
            </a:r>
            <a:r>
              <a:rPr lang="en-GB" sz="4000" b="1" dirty="0">
                <a:latin typeface="+mn-lt"/>
              </a:rPr>
              <a:t> </a:t>
            </a:r>
            <a:r>
              <a:rPr lang="en-GB" sz="4000" b="1" dirty="0" err="1">
                <a:latin typeface="+mn-lt"/>
              </a:rPr>
              <a:t>dovesti</a:t>
            </a:r>
            <a:r>
              <a:rPr lang="en-GB" sz="4000" b="1" dirty="0">
                <a:latin typeface="+mn-lt"/>
              </a:rPr>
              <a:t> do </a:t>
            </a:r>
            <a:r>
              <a:rPr lang="en-GB" sz="4000" b="1" dirty="0" err="1">
                <a:latin typeface="+mn-lt"/>
              </a:rPr>
              <a:t>sukoba</a:t>
            </a:r>
            <a:r>
              <a:rPr lang="en-GB" sz="4000" b="1" dirty="0">
                <a:latin typeface="+mn-lt"/>
              </a:rPr>
              <a:t> u </a:t>
            </a:r>
            <a:r>
              <a:rPr lang="en-GB" sz="4000" b="1" dirty="0" err="1">
                <a:latin typeface="+mn-lt"/>
              </a:rPr>
              <a:t>odnosima</a:t>
            </a:r>
            <a:r>
              <a:rPr lang="en-GB" sz="4000" b="1" dirty="0">
                <a:latin typeface="+mn-lt"/>
              </a:rPr>
              <a:t> </a:t>
            </a:r>
            <a:r>
              <a:rPr lang="en-GB" sz="4000" b="1" dirty="0" err="1">
                <a:latin typeface="+mn-lt"/>
              </a:rPr>
              <a:t>između</a:t>
            </a:r>
            <a:r>
              <a:rPr lang="en-GB" sz="4000" b="1" dirty="0">
                <a:latin typeface="+mn-lt"/>
              </a:rPr>
              <a:t> </a:t>
            </a:r>
            <a:r>
              <a:rPr lang="hr-HR" sz="4000" b="1" dirty="0">
                <a:latin typeface="+mn-lt"/>
              </a:rPr>
              <a:t>nastavnika</a:t>
            </a:r>
            <a:r>
              <a:rPr lang="en-GB" sz="4000" b="1" dirty="0">
                <a:latin typeface="+mn-lt"/>
              </a:rPr>
              <a:t> </a:t>
            </a:r>
            <a:r>
              <a:rPr lang="en-GB" sz="4000" b="1" dirty="0" err="1">
                <a:latin typeface="+mn-lt"/>
              </a:rPr>
              <a:t>i</a:t>
            </a:r>
            <a:r>
              <a:rPr lang="en-GB" sz="4000" b="1" dirty="0">
                <a:latin typeface="+mn-lt"/>
              </a:rPr>
              <a:t> </a:t>
            </a:r>
            <a:r>
              <a:rPr lang="en-GB" sz="4000" b="1" dirty="0" err="1">
                <a:latin typeface="+mn-lt"/>
              </a:rPr>
              <a:t>roditelja</a:t>
            </a:r>
            <a:r>
              <a:rPr lang="en-GB" sz="4000" b="1" dirty="0">
                <a:latin typeface="+mn-lt"/>
              </a:rPr>
              <a:t>: </a:t>
            </a:r>
            <a:endParaRPr lang="hr-HR" sz="4000" b="1" dirty="0"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85D30AF-B5C8-4D86-A61C-42FF9A567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GB" sz="2400" dirty="0" err="1"/>
              <a:t>Roditelji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hr-HR" sz="2400" dirty="0"/>
              <a:t>nastavnici</a:t>
            </a:r>
            <a:r>
              <a:rPr lang="en-GB" sz="2400" dirty="0"/>
              <a:t> </a:t>
            </a:r>
            <a:r>
              <a:rPr lang="en-GB" sz="2400" dirty="0" err="1"/>
              <a:t>opažaju</a:t>
            </a:r>
            <a:r>
              <a:rPr lang="en-GB" sz="2400" dirty="0"/>
              <a:t> </a:t>
            </a:r>
            <a:r>
              <a:rPr lang="en-GB" sz="2400" dirty="0" err="1"/>
              <a:t>različito</a:t>
            </a:r>
            <a:r>
              <a:rPr lang="en-GB" sz="2400" dirty="0"/>
              <a:t> </a:t>
            </a:r>
            <a:r>
              <a:rPr lang="en-GB" sz="2400" dirty="0" err="1"/>
              <a:t>ponašanje</a:t>
            </a:r>
            <a:r>
              <a:rPr lang="en-GB" sz="2400" dirty="0"/>
              <a:t> </a:t>
            </a:r>
            <a:r>
              <a:rPr lang="en-GB" sz="2400" dirty="0" err="1"/>
              <a:t>djeteta</a:t>
            </a:r>
            <a:r>
              <a:rPr lang="en-GB" sz="2400" dirty="0"/>
              <a:t>, vide </a:t>
            </a:r>
            <a:r>
              <a:rPr lang="en-GB" sz="2400" dirty="0" err="1"/>
              <a:t>dijete</a:t>
            </a:r>
            <a:r>
              <a:rPr lang="en-GB" sz="2400" dirty="0"/>
              <a:t> u </a:t>
            </a:r>
            <a:r>
              <a:rPr lang="en-GB" sz="2400" dirty="0" err="1"/>
              <a:t>različitim</a:t>
            </a:r>
            <a:r>
              <a:rPr lang="en-GB" sz="2400" dirty="0"/>
              <a:t> </a:t>
            </a:r>
            <a:r>
              <a:rPr lang="en-GB" sz="2400" dirty="0" err="1"/>
              <a:t>situacijama</a:t>
            </a:r>
            <a:r>
              <a:rPr lang="en-GB" sz="2400" dirty="0"/>
              <a:t>. </a:t>
            </a:r>
            <a:endParaRPr lang="hr-HR" sz="2400" dirty="0"/>
          </a:p>
          <a:p>
            <a:r>
              <a:rPr lang="en-GB" sz="2400" dirty="0"/>
              <a:t> </a:t>
            </a:r>
            <a:r>
              <a:rPr lang="en-GB" sz="2400" dirty="0" err="1"/>
              <a:t>Mnogi</a:t>
            </a:r>
            <a:r>
              <a:rPr lang="en-GB" sz="2400" dirty="0"/>
              <a:t> </a:t>
            </a:r>
            <a:r>
              <a:rPr lang="en-GB" sz="2400" dirty="0" err="1"/>
              <a:t>roditelji</a:t>
            </a:r>
            <a:r>
              <a:rPr lang="en-GB" sz="2400" dirty="0"/>
              <a:t> </a:t>
            </a:r>
            <a:r>
              <a:rPr lang="en-GB" sz="2400" dirty="0" err="1"/>
              <a:t>su</a:t>
            </a:r>
            <a:r>
              <a:rPr lang="en-GB" sz="2400" dirty="0"/>
              <a:t> </a:t>
            </a:r>
            <a:r>
              <a:rPr lang="en-GB" sz="2400" dirty="0" err="1"/>
              <a:t>preosjetljivi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ocjene</a:t>
            </a:r>
            <a:r>
              <a:rPr lang="en-GB" sz="2400" dirty="0"/>
              <a:t> </a:t>
            </a:r>
            <a:r>
              <a:rPr lang="en-GB" sz="2400" dirty="0" err="1"/>
              <a:t>svoga</a:t>
            </a:r>
            <a:r>
              <a:rPr lang="en-GB" sz="2400" dirty="0"/>
              <a:t> </a:t>
            </a:r>
            <a:r>
              <a:rPr lang="en-GB" sz="2400" dirty="0" err="1"/>
              <a:t>djeteta</a:t>
            </a:r>
            <a:r>
              <a:rPr lang="en-GB" sz="2400" dirty="0"/>
              <a:t>. </a:t>
            </a:r>
            <a:endParaRPr lang="hr-HR" sz="2400" dirty="0"/>
          </a:p>
          <a:p>
            <a:r>
              <a:rPr lang="hr-HR" sz="2400" dirty="0"/>
              <a:t>Nastavnici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roditelji</a:t>
            </a:r>
            <a:r>
              <a:rPr lang="en-GB" sz="2400" dirty="0"/>
              <a:t> </a:t>
            </a:r>
            <a:r>
              <a:rPr lang="en-GB" sz="2400" dirty="0" err="1"/>
              <a:t>imaju</a:t>
            </a:r>
            <a:r>
              <a:rPr lang="en-GB" sz="2400" dirty="0"/>
              <a:t> </a:t>
            </a:r>
            <a:r>
              <a:rPr lang="en-GB" sz="2400" dirty="0" err="1"/>
              <a:t>drugačije</a:t>
            </a:r>
            <a:r>
              <a:rPr lang="en-GB" sz="2400" dirty="0"/>
              <a:t> </a:t>
            </a:r>
            <a:r>
              <a:rPr lang="en-GB" sz="2400" dirty="0" err="1"/>
              <a:t>iskustvo</a:t>
            </a:r>
            <a:r>
              <a:rPr lang="hr-HR" sz="2400" dirty="0"/>
              <a:t> u odgoju djeteta</a:t>
            </a:r>
          </a:p>
          <a:p>
            <a:r>
              <a:rPr lang="en-GB" sz="2400" dirty="0" err="1"/>
              <a:t>Škola</a:t>
            </a:r>
            <a:r>
              <a:rPr lang="en-GB" sz="2400" dirty="0"/>
              <a:t> </a:t>
            </a:r>
            <a:r>
              <a:rPr lang="en-GB" sz="2400" dirty="0" err="1"/>
              <a:t>mijenja</a:t>
            </a:r>
            <a:r>
              <a:rPr lang="en-GB" sz="2400" dirty="0"/>
              <a:t> </a:t>
            </a:r>
            <a:r>
              <a:rPr lang="en-GB" sz="2400" dirty="0" err="1"/>
              <a:t>djecu</a:t>
            </a:r>
            <a:r>
              <a:rPr lang="en-GB" sz="2400" dirty="0"/>
              <a:t>. </a:t>
            </a:r>
            <a:endParaRPr lang="hr-HR" sz="2400" dirty="0"/>
          </a:p>
          <a:p>
            <a:r>
              <a:rPr lang="en-GB" sz="2400" dirty="0" err="1"/>
              <a:t>Roditelji</a:t>
            </a:r>
            <a:r>
              <a:rPr lang="en-GB" sz="2400" dirty="0"/>
              <a:t> </a:t>
            </a:r>
            <a:r>
              <a:rPr lang="en-GB" sz="2400" dirty="0" err="1"/>
              <a:t>nemaju</a:t>
            </a:r>
            <a:r>
              <a:rPr lang="en-GB" sz="2400" dirty="0"/>
              <a:t> </a:t>
            </a:r>
            <a:r>
              <a:rPr lang="en-GB" sz="2400" dirty="0" err="1"/>
              <a:t>vremena</a:t>
            </a:r>
            <a:r>
              <a:rPr lang="en-GB" sz="2400" dirty="0"/>
              <a:t>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647734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AB17D2E-16D8-4E28-930E-B43D34BE2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GB" sz="6100" b="1" dirty="0" err="1">
                <a:latin typeface="+mn-lt"/>
              </a:rPr>
              <a:t>Što</a:t>
            </a:r>
            <a:r>
              <a:rPr lang="en-GB" sz="6100" b="1" dirty="0">
                <a:latin typeface="+mn-lt"/>
              </a:rPr>
              <a:t> </a:t>
            </a:r>
            <a:r>
              <a:rPr lang="en-GB" sz="6100" b="1" dirty="0" err="1">
                <a:latin typeface="+mn-lt"/>
              </a:rPr>
              <a:t>mogu</a:t>
            </a:r>
            <a:r>
              <a:rPr lang="en-GB" sz="6100" b="1" dirty="0">
                <a:latin typeface="+mn-lt"/>
              </a:rPr>
              <a:t> </a:t>
            </a:r>
            <a:r>
              <a:rPr lang="en-GB" sz="6100" b="1" dirty="0" err="1">
                <a:latin typeface="+mn-lt"/>
              </a:rPr>
              <a:t>učiniti</a:t>
            </a:r>
            <a:r>
              <a:rPr lang="en-GB" sz="6100" b="1" dirty="0">
                <a:latin typeface="+mn-lt"/>
              </a:rPr>
              <a:t> </a:t>
            </a:r>
            <a:r>
              <a:rPr lang="hr-HR" sz="6100" b="1" dirty="0">
                <a:latin typeface="+mn-lt"/>
              </a:rPr>
              <a:t>nastavnici</a:t>
            </a:r>
            <a:r>
              <a:rPr lang="en-GB" sz="6100" b="1" dirty="0">
                <a:latin typeface="+mn-lt"/>
              </a:rPr>
              <a:t>? </a:t>
            </a:r>
            <a:endParaRPr lang="hr-HR" sz="6100" b="1" dirty="0"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BBD3CB0-AC49-4A9E-A9FB-00F8B695D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GB" sz="2400" dirty="0" err="1"/>
              <a:t>uspostaviti</a:t>
            </a:r>
            <a:r>
              <a:rPr lang="en-GB" sz="2400" dirty="0"/>
              <a:t> </a:t>
            </a:r>
            <a:r>
              <a:rPr lang="en-GB" sz="2400" dirty="0" err="1"/>
              <a:t>komunikaciju</a:t>
            </a:r>
            <a:r>
              <a:rPr lang="en-GB" sz="2400" dirty="0"/>
              <a:t> </a:t>
            </a:r>
            <a:r>
              <a:rPr lang="en-GB" sz="2400" dirty="0" err="1"/>
              <a:t>što</a:t>
            </a:r>
            <a:r>
              <a:rPr lang="en-GB" sz="2400" dirty="0"/>
              <a:t> </a:t>
            </a:r>
            <a:r>
              <a:rPr lang="en-GB" sz="2400" dirty="0" err="1"/>
              <a:t>prije</a:t>
            </a:r>
            <a:r>
              <a:rPr lang="en-GB" sz="2400" dirty="0"/>
              <a:t>,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početku</a:t>
            </a:r>
            <a:r>
              <a:rPr lang="en-GB" sz="2400" dirty="0"/>
              <a:t> </a:t>
            </a:r>
            <a:r>
              <a:rPr lang="en-GB" sz="2400" dirty="0" err="1"/>
              <a:t>školske</a:t>
            </a:r>
            <a:r>
              <a:rPr lang="en-GB" sz="2400" dirty="0"/>
              <a:t> </a:t>
            </a:r>
            <a:r>
              <a:rPr lang="en-GB" sz="2400" dirty="0" err="1"/>
              <a:t>godine</a:t>
            </a:r>
            <a:endParaRPr lang="hr-HR" sz="2400" dirty="0"/>
          </a:p>
          <a:p>
            <a:r>
              <a:rPr lang="en-GB" sz="2400" dirty="0" err="1"/>
              <a:t>roditelje</a:t>
            </a:r>
            <a:r>
              <a:rPr lang="en-GB" sz="2400" dirty="0"/>
              <a:t> koji ne </a:t>
            </a:r>
            <a:r>
              <a:rPr lang="en-GB" sz="2400" dirty="0" err="1"/>
              <a:t>dolaze</a:t>
            </a:r>
            <a:r>
              <a:rPr lang="en-GB" sz="2400" dirty="0"/>
              <a:t> u </a:t>
            </a:r>
            <a:r>
              <a:rPr lang="en-GB" sz="2400" dirty="0" err="1"/>
              <a:t>školu</a:t>
            </a:r>
            <a:r>
              <a:rPr lang="en-GB" sz="2400" dirty="0"/>
              <a:t> </a:t>
            </a:r>
            <a:r>
              <a:rPr lang="en-GB" sz="2400" dirty="0" err="1"/>
              <a:t>zamoliti</a:t>
            </a:r>
            <a:r>
              <a:rPr lang="en-GB" sz="2400" dirty="0"/>
              <a:t> da </a:t>
            </a:r>
            <a:r>
              <a:rPr lang="en-GB" sz="2400" dirty="0" err="1"/>
              <a:t>dođu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održavati</a:t>
            </a:r>
            <a:r>
              <a:rPr lang="en-GB" sz="2400" dirty="0"/>
              <a:t> </a:t>
            </a:r>
            <a:r>
              <a:rPr lang="en-GB" sz="2400" dirty="0" err="1"/>
              <a:t>komunikaciju</a:t>
            </a:r>
            <a:r>
              <a:rPr lang="en-GB" sz="2400" dirty="0"/>
              <a:t> </a:t>
            </a:r>
            <a:r>
              <a:rPr lang="en-GB" sz="2400" dirty="0" err="1"/>
              <a:t>tijekom</a:t>
            </a:r>
            <a:r>
              <a:rPr lang="en-GB" sz="2400" dirty="0"/>
              <a:t> </a:t>
            </a:r>
            <a:r>
              <a:rPr lang="en-GB" sz="2400" dirty="0" err="1"/>
              <a:t>cijele</a:t>
            </a:r>
            <a:r>
              <a:rPr lang="en-GB" sz="2400" dirty="0"/>
              <a:t> </a:t>
            </a:r>
            <a:r>
              <a:rPr lang="en-GB" sz="2400" dirty="0" err="1"/>
              <a:t>školske</a:t>
            </a:r>
            <a:r>
              <a:rPr lang="en-GB" sz="2400" dirty="0"/>
              <a:t> </a:t>
            </a:r>
            <a:r>
              <a:rPr lang="en-GB" sz="2400" dirty="0" err="1"/>
              <a:t>godine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isticati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pozitivne</a:t>
            </a:r>
            <a:r>
              <a:rPr lang="en-GB" sz="2400" dirty="0"/>
              <a:t> </a:t>
            </a:r>
            <a:r>
              <a:rPr lang="en-GB" sz="2400" dirty="0" err="1"/>
              <a:t>stvari</a:t>
            </a:r>
            <a:r>
              <a:rPr lang="en-GB" sz="2400" dirty="0"/>
              <a:t> o </a:t>
            </a:r>
            <a:r>
              <a:rPr lang="en-GB" sz="2400" dirty="0" err="1"/>
              <a:t>djetetu</a:t>
            </a:r>
            <a:r>
              <a:rPr lang="en-GB" sz="2400" dirty="0"/>
              <a:t> </a:t>
            </a:r>
            <a:endParaRPr lang="hr-HR" sz="2400" dirty="0"/>
          </a:p>
          <a:p>
            <a:r>
              <a:rPr lang="en-GB" sz="2400" dirty="0" err="1"/>
              <a:t>uključiti</a:t>
            </a:r>
            <a:r>
              <a:rPr lang="en-GB" sz="2400" dirty="0"/>
              <a:t> </a:t>
            </a:r>
            <a:r>
              <a:rPr lang="en-GB" sz="2400" dirty="0" err="1"/>
              <a:t>roditelje</a:t>
            </a:r>
            <a:r>
              <a:rPr lang="en-GB" sz="2400" dirty="0"/>
              <a:t> u rad </a:t>
            </a:r>
            <a:r>
              <a:rPr lang="en-GB" sz="2400" dirty="0" err="1"/>
              <a:t>škole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djeteta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868978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0978E7B-D12B-4524-B5C5-D86D0960C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GB" sz="5000" b="1" dirty="0" err="1">
                <a:latin typeface="+mn-lt"/>
              </a:rPr>
              <a:t>Poteškoće</a:t>
            </a:r>
            <a:r>
              <a:rPr lang="en-GB" sz="5000" b="1" dirty="0">
                <a:latin typeface="+mn-lt"/>
              </a:rPr>
              <a:t> u </a:t>
            </a:r>
            <a:r>
              <a:rPr lang="en-GB" sz="5000" b="1" dirty="0" err="1">
                <a:latin typeface="+mn-lt"/>
              </a:rPr>
              <a:t>radu</a:t>
            </a:r>
            <a:r>
              <a:rPr lang="en-GB" sz="5000" b="1" dirty="0">
                <a:latin typeface="+mn-lt"/>
              </a:rPr>
              <a:t> s</a:t>
            </a:r>
            <a:r>
              <a:rPr lang="hr-HR" sz="5000" b="1" dirty="0">
                <a:latin typeface="+mn-lt"/>
              </a:rPr>
              <a:t> </a:t>
            </a:r>
            <a:r>
              <a:rPr lang="en-GB" sz="5000" b="1" dirty="0" err="1">
                <a:latin typeface="+mn-lt"/>
              </a:rPr>
              <a:t>roditeljima</a:t>
            </a:r>
            <a:r>
              <a:rPr lang="hr-HR" sz="5000" b="1" dirty="0">
                <a:latin typeface="+mn-lt"/>
              </a:rPr>
              <a:t>:</a:t>
            </a:r>
            <a:r>
              <a:rPr lang="en-GB" sz="5000" b="1" dirty="0">
                <a:latin typeface="+mn-lt"/>
              </a:rPr>
              <a:t> </a:t>
            </a:r>
            <a:endParaRPr lang="hr-HR" sz="5000" dirty="0"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10DF405-DAD9-4782-BDB2-ACEC64EEF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2400" dirty="0"/>
              <a:t>• </a:t>
            </a:r>
            <a:r>
              <a:rPr lang="en-GB" sz="2400" dirty="0" err="1"/>
              <a:t>Zaposlenost</a:t>
            </a:r>
            <a:r>
              <a:rPr lang="en-GB" sz="2400" dirty="0"/>
              <a:t> </a:t>
            </a:r>
            <a:r>
              <a:rPr lang="en-GB" sz="2400" dirty="0" err="1"/>
              <a:t>oba</a:t>
            </a:r>
            <a:r>
              <a:rPr lang="en-GB" sz="2400" dirty="0"/>
              <a:t> </a:t>
            </a:r>
            <a:r>
              <a:rPr lang="en-GB" sz="2400" dirty="0" err="1"/>
              <a:t>roditelja</a:t>
            </a:r>
            <a:r>
              <a:rPr lang="en-GB" sz="2400" dirty="0"/>
              <a:t> </a:t>
            </a:r>
            <a:endParaRPr lang="hr-HR" sz="2400" dirty="0"/>
          </a:p>
          <a:p>
            <a:pPr marL="0" indent="0">
              <a:buNone/>
            </a:pPr>
            <a:r>
              <a:rPr lang="en-GB" sz="2400" dirty="0"/>
              <a:t>• </a:t>
            </a:r>
            <a:r>
              <a:rPr lang="en-GB" sz="2400" dirty="0" err="1"/>
              <a:t>Porast</a:t>
            </a:r>
            <a:r>
              <a:rPr lang="en-GB" sz="2400" dirty="0"/>
              <a:t> </a:t>
            </a:r>
            <a:r>
              <a:rPr lang="en-GB" sz="2400" dirty="0" err="1"/>
              <a:t>broja</a:t>
            </a:r>
            <a:r>
              <a:rPr lang="en-GB" sz="2400" dirty="0"/>
              <a:t> </a:t>
            </a:r>
            <a:r>
              <a:rPr lang="en-GB" sz="2400" dirty="0" err="1"/>
              <a:t>obitelji</a:t>
            </a:r>
            <a:r>
              <a:rPr lang="en-GB" sz="2400" dirty="0"/>
              <a:t> s </a:t>
            </a:r>
            <a:r>
              <a:rPr lang="en-GB" sz="2400" dirty="0" err="1"/>
              <a:t>jednim</a:t>
            </a:r>
            <a:r>
              <a:rPr lang="en-GB" sz="2400" dirty="0"/>
              <a:t> </a:t>
            </a:r>
            <a:r>
              <a:rPr lang="en-GB" sz="2400" dirty="0" err="1"/>
              <a:t>roditeljem</a:t>
            </a:r>
            <a:r>
              <a:rPr lang="en-GB" sz="2400" dirty="0"/>
              <a:t> </a:t>
            </a:r>
            <a:endParaRPr lang="hr-HR" sz="2400" dirty="0"/>
          </a:p>
          <a:p>
            <a:pPr marL="0" indent="0">
              <a:buNone/>
            </a:pPr>
            <a:r>
              <a:rPr lang="en-GB" sz="2400" dirty="0"/>
              <a:t>• </a:t>
            </a:r>
            <a:r>
              <a:rPr lang="en-GB" sz="2400" dirty="0" err="1"/>
              <a:t>Roditelji</a:t>
            </a:r>
            <a:r>
              <a:rPr lang="en-GB" sz="2400" dirty="0"/>
              <a:t> </a:t>
            </a:r>
            <a:r>
              <a:rPr lang="en-GB" sz="2400" dirty="0" err="1"/>
              <a:t>smatraju</a:t>
            </a:r>
            <a:r>
              <a:rPr lang="en-GB" sz="2400" dirty="0"/>
              <a:t> da je rad u </a:t>
            </a:r>
            <a:r>
              <a:rPr lang="en-GB" sz="2400" dirty="0" err="1"/>
              <a:t>školi</a:t>
            </a:r>
            <a:r>
              <a:rPr lang="en-GB" sz="2400" dirty="0"/>
              <a:t> </a:t>
            </a:r>
            <a:r>
              <a:rPr lang="hr-HR" sz="2400" dirty="0"/>
              <a:t>nastavnikov</a:t>
            </a:r>
            <a:r>
              <a:rPr lang="en-GB" sz="2400" dirty="0"/>
              <a:t> </a:t>
            </a:r>
            <a:r>
              <a:rPr lang="en-GB" sz="2400" dirty="0" err="1"/>
              <a:t>posao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od </a:t>
            </a:r>
            <a:r>
              <a:rPr lang="en-GB" sz="2400" dirty="0" err="1"/>
              <a:t>roditelja</a:t>
            </a:r>
            <a:r>
              <a:rPr lang="en-GB" sz="2400" dirty="0"/>
              <a:t> se ne </a:t>
            </a:r>
            <a:r>
              <a:rPr lang="en-GB" sz="2400" dirty="0" err="1"/>
              <a:t>očekuje</a:t>
            </a:r>
            <a:r>
              <a:rPr lang="en-GB" sz="2400" dirty="0"/>
              <a:t> da se </a:t>
            </a:r>
            <a:r>
              <a:rPr lang="en-GB" sz="2400" dirty="0" err="1"/>
              <a:t>uključe</a:t>
            </a:r>
            <a:r>
              <a:rPr lang="en-GB" sz="2400" dirty="0"/>
              <a:t> u rad </a:t>
            </a:r>
            <a:r>
              <a:rPr lang="en-GB" sz="2400" dirty="0" err="1"/>
              <a:t>škole</a:t>
            </a:r>
            <a:r>
              <a:rPr lang="en-GB" sz="2400" dirty="0"/>
              <a:t> </a:t>
            </a:r>
            <a:endParaRPr lang="hr-HR" sz="2400" dirty="0"/>
          </a:p>
          <a:p>
            <a:pPr marL="0" indent="0">
              <a:buNone/>
            </a:pPr>
            <a:r>
              <a:rPr lang="en-GB" sz="2400" dirty="0"/>
              <a:t>• </a:t>
            </a:r>
            <a:r>
              <a:rPr lang="en-GB" sz="2400" dirty="0" err="1"/>
              <a:t>Odnosi</a:t>
            </a:r>
            <a:r>
              <a:rPr lang="en-GB" sz="2400" dirty="0"/>
              <a:t> </a:t>
            </a:r>
            <a:r>
              <a:rPr lang="hr-HR" sz="2400" dirty="0"/>
              <a:t>nastavnik</a:t>
            </a:r>
            <a:r>
              <a:rPr lang="en-GB" sz="2400" dirty="0"/>
              <a:t> – </a:t>
            </a:r>
            <a:r>
              <a:rPr lang="en-GB" sz="2400" dirty="0" err="1"/>
              <a:t>roditelj</a:t>
            </a:r>
            <a:r>
              <a:rPr lang="en-GB" sz="2400" dirty="0"/>
              <a:t> </a:t>
            </a:r>
            <a:r>
              <a:rPr lang="en-GB" sz="2400" dirty="0" err="1"/>
              <a:t>nisu</a:t>
            </a:r>
            <a:r>
              <a:rPr lang="en-GB" sz="2400" dirty="0"/>
              <a:t> </a:t>
            </a:r>
            <a:r>
              <a:rPr lang="en-GB" sz="2400" dirty="0" err="1"/>
              <a:t>zakonski</a:t>
            </a:r>
            <a:r>
              <a:rPr lang="en-GB" sz="2400" dirty="0"/>
              <a:t> </a:t>
            </a:r>
            <a:r>
              <a:rPr lang="en-GB" sz="2400" dirty="0" err="1"/>
              <a:t>regulirani</a:t>
            </a:r>
            <a:r>
              <a:rPr lang="en-GB" sz="2400" dirty="0"/>
              <a:t>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906896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5B7821C-7109-437B-8514-557A757C8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hr-HR" sz="5000" b="1" dirty="0">
                <a:latin typeface="+mn-lt"/>
              </a:rPr>
              <a:t>Nastavnicima</a:t>
            </a:r>
            <a:r>
              <a:rPr lang="en-GB" sz="5000" b="1" dirty="0">
                <a:latin typeface="+mn-lt"/>
              </a:rPr>
              <a:t> </a:t>
            </a:r>
            <a:r>
              <a:rPr lang="en-GB" sz="5000" b="1" dirty="0" err="1">
                <a:latin typeface="+mn-lt"/>
              </a:rPr>
              <a:t>nije</a:t>
            </a:r>
            <a:r>
              <a:rPr lang="en-GB" sz="5000" b="1" dirty="0">
                <a:latin typeface="+mn-lt"/>
              </a:rPr>
              <a:t> </a:t>
            </a:r>
            <a:r>
              <a:rPr lang="en-GB" sz="5000" b="1" dirty="0" err="1">
                <a:latin typeface="+mn-lt"/>
              </a:rPr>
              <a:t>lako</a:t>
            </a:r>
            <a:r>
              <a:rPr lang="en-GB" sz="5000" b="1" dirty="0">
                <a:latin typeface="+mn-lt"/>
              </a:rPr>
              <a:t> s "</a:t>
            </a:r>
            <a:r>
              <a:rPr lang="en-GB" sz="5000" b="1" dirty="0" err="1">
                <a:latin typeface="+mn-lt"/>
              </a:rPr>
              <a:t>teškim</a:t>
            </a:r>
            <a:r>
              <a:rPr lang="en-GB" sz="5000" b="1" dirty="0">
                <a:latin typeface="+mn-lt"/>
              </a:rPr>
              <a:t> </a:t>
            </a:r>
            <a:r>
              <a:rPr lang="en-GB" sz="5000" b="1" dirty="0" err="1">
                <a:latin typeface="+mn-lt"/>
              </a:rPr>
              <a:t>roditeljima</a:t>
            </a:r>
            <a:r>
              <a:rPr lang="en-GB" sz="5000" b="1" dirty="0">
                <a:latin typeface="+mn-lt"/>
              </a:rPr>
              <a:t>" </a:t>
            </a:r>
            <a:endParaRPr lang="hr-HR" sz="5000" dirty="0"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F890E10-FCBB-4A59-8FF7-2D56E6335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2400" dirty="0"/>
              <a:t>• </a:t>
            </a:r>
            <a:r>
              <a:rPr lang="en-GB" sz="2400" dirty="0" err="1"/>
              <a:t>Roditelji</a:t>
            </a:r>
            <a:r>
              <a:rPr lang="en-GB" sz="2400" dirty="0"/>
              <a:t> </a:t>
            </a:r>
            <a:r>
              <a:rPr lang="en-GB" sz="2400" dirty="0" err="1"/>
              <a:t>malog</a:t>
            </a:r>
            <a:r>
              <a:rPr lang="en-GB" sz="2400" dirty="0"/>
              <a:t> </a:t>
            </a:r>
            <a:r>
              <a:rPr lang="en-GB" sz="2400" dirty="0" err="1"/>
              <a:t>genija</a:t>
            </a:r>
            <a:r>
              <a:rPr lang="en-GB" sz="2400" dirty="0"/>
              <a:t> </a:t>
            </a:r>
            <a:endParaRPr lang="hr-HR" sz="2400" dirty="0"/>
          </a:p>
          <a:p>
            <a:pPr marL="0" indent="0">
              <a:buNone/>
            </a:pPr>
            <a:r>
              <a:rPr lang="en-GB" sz="2400" dirty="0"/>
              <a:t>• </a:t>
            </a:r>
            <a:r>
              <a:rPr lang="en-GB" sz="2400" dirty="0" err="1"/>
              <a:t>Sveznalice</a:t>
            </a:r>
            <a:r>
              <a:rPr lang="en-GB" sz="2400" dirty="0"/>
              <a:t> </a:t>
            </a:r>
            <a:endParaRPr lang="hr-HR" sz="2400" dirty="0"/>
          </a:p>
          <a:p>
            <a:pPr marL="0" indent="0">
              <a:buNone/>
            </a:pPr>
            <a:r>
              <a:rPr lang="en-GB" sz="2400" dirty="0"/>
              <a:t>• </a:t>
            </a:r>
            <a:r>
              <a:rPr lang="en-GB" sz="2400" dirty="0" err="1"/>
              <a:t>Tužibaba</a:t>
            </a:r>
            <a:r>
              <a:rPr lang="en-GB" sz="2400" dirty="0"/>
              <a:t> </a:t>
            </a:r>
            <a:endParaRPr lang="hr-HR" sz="2400" dirty="0"/>
          </a:p>
          <a:p>
            <a:pPr marL="0" indent="0">
              <a:buNone/>
            </a:pPr>
            <a:r>
              <a:rPr lang="en-GB" sz="2400" dirty="0"/>
              <a:t>• </a:t>
            </a:r>
            <a:r>
              <a:rPr lang="en-GB" sz="2400" dirty="0" err="1"/>
              <a:t>Agresivac</a:t>
            </a:r>
            <a:r>
              <a:rPr lang="en-GB" sz="2400" dirty="0"/>
              <a:t> </a:t>
            </a:r>
            <a:endParaRPr lang="hr-HR" sz="2400" dirty="0"/>
          </a:p>
          <a:p>
            <a:pPr marL="0" indent="0">
              <a:buNone/>
            </a:pPr>
            <a:r>
              <a:rPr lang="en-GB" sz="2400" dirty="0"/>
              <a:t>• </a:t>
            </a:r>
            <a:r>
              <a:rPr lang="en-GB" sz="2400" dirty="0" err="1"/>
              <a:t>Pacijent</a:t>
            </a:r>
            <a:r>
              <a:rPr lang="en-GB" sz="2400" dirty="0"/>
              <a:t> </a:t>
            </a:r>
            <a:endParaRPr lang="hr-HR" sz="2400" dirty="0"/>
          </a:p>
          <a:p>
            <a:pPr marL="0" indent="0">
              <a:buNone/>
            </a:pPr>
            <a:r>
              <a:rPr lang="en-GB" sz="2400" dirty="0"/>
              <a:t>• </a:t>
            </a:r>
            <a:r>
              <a:rPr lang="en-GB" sz="2400" dirty="0" err="1"/>
              <a:t>Gnjavator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683565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95D6929-18FB-42B3-B310-6D389F369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GB" sz="6100" b="1" dirty="0" err="1">
                <a:latin typeface="+mn-lt"/>
              </a:rPr>
              <a:t>Što</a:t>
            </a:r>
            <a:r>
              <a:rPr lang="en-GB" sz="6100" b="1" dirty="0">
                <a:latin typeface="+mn-lt"/>
              </a:rPr>
              <a:t> </a:t>
            </a:r>
            <a:r>
              <a:rPr lang="en-GB" sz="6100" b="1" dirty="0" err="1">
                <a:latin typeface="+mn-lt"/>
              </a:rPr>
              <a:t>može</a:t>
            </a:r>
            <a:r>
              <a:rPr lang="en-GB" sz="6100" b="1" dirty="0">
                <a:latin typeface="+mn-lt"/>
              </a:rPr>
              <a:t> </a:t>
            </a:r>
            <a:r>
              <a:rPr lang="en-GB" sz="6100" b="1" dirty="0" err="1">
                <a:latin typeface="+mn-lt"/>
              </a:rPr>
              <a:t>učiniti</a:t>
            </a:r>
            <a:r>
              <a:rPr lang="en-GB" sz="6100" b="1" dirty="0">
                <a:latin typeface="+mn-lt"/>
              </a:rPr>
              <a:t> </a:t>
            </a:r>
            <a:r>
              <a:rPr lang="hr-HR" sz="6100" b="1" dirty="0">
                <a:latin typeface="+mn-lt"/>
              </a:rPr>
              <a:t>nastavnik</a:t>
            </a:r>
            <a:r>
              <a:rPr lang="en-GB" sz="6100" b="1" dirty="0">
                <a:latin typeface="+mn-lt"/>
              </a:rPr>
              <a:t>? </a:t>
            </a:r>
            <a:endParaRPr lang="hr-HR" sz="6100" dirty="0"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273B262-1857-4797-98E5-9894A4F49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 fontScale="92500" lnSpcReduction="10000"/>
          </a:bodyPr>
          <a:lstStyle/>
          <a:p>
            <a:r>
              <a:rPr lang="en-GB" sz="2400" dirty="0" err="1"/>
              <a:t>Čim</a:t>
            </a:r>
            <a:r>
              <a:rPr lang="en-GB" sz="2400" dirty="0"/>
              <a:t> </a:t>
            </a:r>
            <a:r>
              <a:rPr lang="en-GB" sz="2400" dirty="0" err="1"/>
              <a:t>uočite</a:t>
            </a:r>
            <a:r>
              <a:rPr lang="en-GB" sz="2400" dirty="0"/>
              <a:t> </a:t>
            </a:r>
            <a:r>
              <a:rPr lang="en-GB" sz="2400" dirty="0" err="1"/>
              <a:t>teškog</a:t>
            </a:r>
            <a:r>
              <a:rPr lang="en-GB" sz="2400" dirty="0"/>
              <a:t> </a:t>
            </a:r>
            <a:r>
              <a:rPr lang="en-GB" sz="2400" dirty="0" err="1"/>
              <a:t>roditelja</a:t>
            </a:r>
            <a:r>
              <a:rPr lang="en-GB" sz="2400" dirty="0"/>
              <a:t> </a:t>
            </a:r>
            <a:r>
              <a:rPr lang="en-GB" sz="2400" dirty="0" err="1"/>
              <a:t>obavijestite</a:t>
            </a:r>
            <a:r>
              <a:rPr lang="en-GB" sz="2400" dirty="0"/>
              <a:t> </a:t>
            </a:r>
            <a:r>
              <a:rPr lang="en-GB" sz="2400" dirty="0" err="1"/>
              <a:t>ravnatelja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stručnu</a:t>
            </a:r>
            <a:r>
              <a:rPr lang="en-GB" sz="2400" dirty="0"/>
              <a:t> </a:t>
            </a:r>
            <a:r>
              <a:rPr lang="en-GB" sz="2400" dirty="0" err="1"/>
              <a:t>službu</a:t>
            </a:r>
            <a:r>
              <a:rPr lang="en-GB" sz="2400" dirty="0"/>
              <a:t>. </a:t>
            </a:r>
            <a:endParaRPr lang="hr-HR" sz="2400" dirty="0"/>
          </a:p>
          <a:p>
            <a:r>
              <a:rPr lang="en-GB" sz="2400" dirty="0" err="1"/>
              <a:t>Naučite</a:t>
            </a:r>
            <a:r>
              <a:rPr lang="en-GB" sz="2400" dirty="0"/>
              <a:t> </a:t>
            </a:r>
            <a:r>
              <a:rPr lang="en-GB" sz="2400" dirty="0" err="1"/>
              <a:t>slušati</a:t>
            </a:r>
            <a:r>
              <a:rPr lang="en-GB" sz="2400" dirty="0"/>
              <a:t>. </a:t>
            </a:r>
            <a:endParaRPr lang="hr-HR" sz="2400" dirty="0"/>
          </a:p>
          <a:p>
            <a:r>
              <a:rPr lang="en-GB" sz="2400" dirty="0" err="1"/>
              <a:t>Nemojte</a:t>
            </a:r>
            <a:r>
              <a:rPr lang="en-GB" sz="2400" dirty="0"/>
              <a:t> se </a:t>
            </a:r>
            <a:r>
              <a:rPr lang="en-GB" sz="2400" dirty="0" err="1"/>
              <a:t>vraćati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stare </a:t>
            </a:r>
            <a:r>
              <a:rPr lang="en-GB" sz="2400" dirty="0" err="1"/>
              <a:t>probleme</a:t>
            </a:r>
            <a:r>
              <a:rPr lang="en-GB" sz="2400" dirty="0"/>
              <a:t>. </a:t>
            </a:r>
            <a:endParaRPr lang="hr-HR" sz="2400" dirty="0"/>
          </a:p>
          <a:p>
            <a:r>
              <a:rPr lang="en-GB" sz="2400" dirty="0"/>
              <a:t>Dobro </a:t>
            </a:r>
            <a:r>
              <a:rPr lang="en-GB" sz="2400" dirty="0" err="1"/>
              <a:t>si</a:t>
            </a:r>
            <a:r>
              <a:rPr lang="en-GB" sz="2400" dirty="0"/>
              <a:t> </a:t>
            </a:r>
            <a:r>
              <a:rPr lang="en-GB" sz="2400" dirty="0" err="1"/>
              <a:t>razjasnite</a:t>
            </a:r>
            <a:r>
              <a:rPr lang="en-GB" sz="2400" dirty="0"/>
              <a:t> </a:t>
            </a:r>
            <a:r>
              <a:rPr lang="en-GB" sz="2400" dirty="0" err="1"/>
              <a:t>razloge</a:t>
            </a:r>
            <a:r>
              <a:rPr lang="en-GB" sz="2400" dirty="0"/>
              <a:t> </a:t>
            </a:r>
            <a:r>
              <a:rPr lang="en-GB" sz="2400" dirty="0" err="1"/>
              <a:t>svojeg</a:t>
            </a:r>
            <a:r>
              <a:rPr lang="en-GB" sz="2400" dirty="0"/>
              <a:t> </a:t>
            </a:r>
            <a:r>
              <a:rPr lang="en-GB" sz="2400" dirty="0" err="1"/>
              <a:t>ponašanja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akcija</a:t>
            </a:r>
            <a:r>
              <a:rPr lang="en-GB" sz="2400" dirty="0"/>
              <a:t> </a:t>
            </a:r>
            <a:r>
              <a:rPr lang="en-GB" sz="2400" dirty="0" err="1"/>
              <a:t>koje</a:t>
            </a:r>
            <a:r>
              <a:rPr lang="en-GB" sz="2400" dirty="0"/>
              <a:t> </a:t>
            </a:r>
            <a:r>
              <a:rPr lang="en-GB" sz="2400" dirty="0" err="1"/>
              <a:t>kanite</a:t>
            </a:r>
            <a:r>
              <a:rPr lang="en-GB" sz="2400" dirty="0"/>
              <a:t> </a:t>
            </a:r>
            <a:r>
              <a:rPr lang="en-GB" sz="2400" dirty="0" err="1"/>
              <a:t>poduzeti</a:t>
            </a:r>
            <a:r>
              <a:rPr lang="en-GB" sz="2400" dirty="0"/>
              <a:t>. </a:t>
            </a:r>
            <a:endParaRPr lang="hr-HR" sz="2400" dirty="0"/>
          </a:p>
          <a:p>
            <a:r>
              <a:rPr lang="en-GB" sz="2400" dirty="0" err="1"/>
              <a:t>Uvijek</a:t>
            </a:r>
            <a:r>
              <a:rPr lang="en-GB" sz="2400" dirty="0"/>
              <a:t> </a:t>
            </a:r>
            <a:r>
              <a:rPr lang="en-GB" sz="2400" dirty="0" err="1"/>
              <a:t>ostanite</a:t>
            </a:r>
            <a:r>
              <a:rPr lang="en-GB" sz="2400" dirty="0"/>
              <a:t> </a:t>
            </a:r>
            <a:r>
              <a:rPr lang="en-GB" sz="2400" dirty="0" err="1"/>
              <a:t>mirni</a:t>
            </a:r>
            <a:r>
              <a:rPr lang="en-GB" sz="2400" dirty="0"/>
              <a:t>, ne </a:t>
            </a:r>
            <a:r>
              <a:rPr lang="en-GB" sz="2400" dirty="0" err="1"/>
              <a:t>dajte</a:t>
            </a:r>
            <a:r>
              <a:rPr lang="en-GB" sz="2400" dirty="0"/>
              <a:t> se </a:t>
            </a:r>
            <a:r>
              <a:rPr lang="en-GB" sz="2400" dirty="0" err="1"/>
              <a:t>uvući</a:t>
            </a:r>
            <a:r>
              <a:rPr lang="en-GB" sz="2400" dirty="0"/>
              <a:t> u </a:t>
            </a:r>
            <a:r>
              <a:rPr lang="en-GB" sz="2400" dirty="0" err="1"/>
              <a:t>prepirku</a:t>
            </a:r>
            <a:r>
              <a:rPr lang="en-GB" sz="2400" dirty="0"/>
              <a:t>. </a:t>
            </a:r>
            <a:endParaRPr lang="hr-HR" sz="2400" dirty="0"/>
          </a:p>
          <a:p>
            <a:r>
              <a:rPr lang="en-GB" sz="2400" dirty="0" err="1"/>
              <a:t>Budite</a:t>
            </a:r>
            <a:r>
              <a:rPr lang="en-GB" sz="2400" dirty="0"/>
              <a:t> </a:t>
            </a:r>
            <a:r>
              <a:rPr lang="en-GB" sz="2400" dirty="0" err="1"/>
              <a:t>otvoreni</a:t>
            </a:r>
            <a:r>
              <a:rPr lang="en-GB" sz="2400" dirty="0"/>
              <a:t> za </a:t>
            </a:r>
            <a:r>
              <a:rPr lang="en-GB" sz="2400" dirty="0" err="1"/>
              <a:t>komunikaciju</a:t>
            </a:r>
            <a:r>
              <a:rPr lang="en-GB" sz="2400" dirty="0"/>
              <a:t>.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902530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BE6BE2D-1541-446B-A108-07E654021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205643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GB" sz="6100" b="1" dirty="0" err="1">
                <a:latin typeface="+mn-lt"/>
              </a:rPr>
              <a:t>Nikada</a:t>
            </a:r>
            <a:r>
              <a:rPr lang="en-GB" sz="6100" b="1" dirty="0">
                <a:latin typeface="+mn-lt"/>
              </a:rPr>
              <a:t> </a:t>
            </a:r>
            <a:r>
              <a:rPr lang="en-GB" sz="6100" b="1" dirty="0" err="1">
                <a:latin typeface="+mn-lt"/>
              </a:rPr>
              <a:t>roditelje</a:t>
            </a:r>
            <a:r>
              <a:rPr lang="en-GB" sz="6100" b="1" dirty="0">
                <a:latin typeface="+mn-lt"/>
              </a:rPr>
              <a:t> </a:t>
            </a:r>
            <a:r>
              <a:rPr lang="en-GB" sz="6100" b="1" dirty="0" err="1">
                <a:latin typeface="+mn-lt"/>
              </a:rPr>
              <a:t>nemojte</a:t>
            </a:r>
            <a:r>
              <a:rPr lang="en-GB" sz="6100" b="1" dirty="0">
                <a:latin typeface="+mn-lt"/>
              </a:rPr>
              <a:t>: </a:t>
            </a:r>
            <a:endParaRPr lang="hr-HR" sz="6100" dirty="0">
              <a:latin typeface="+mn-l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5EE66E6-9ECB-4614-9C7B-03F2E1FB5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493134"/>
            <a:ext cx="8074815" cy="461829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2000" dirty="0"/>
              <a:t>• 1. </a:t>
            </a:r>
            <a:r>
              <a:rPr lang="en-GB" sz="2000" dirty="0" err="1"/>
              <a:t>Procjenjivati</a:t>
            </a:r>
            <a:r>
              <a:rPr lang="en-GB" sz="2000" dirty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/>
              <a:t>• 2. </a:t>
            </a:r>
            <a:r>
              <a:rPr lang="en-GB" sz="2000" dirty="0" err="1"/>
              <a:t>Tješiti</a:t>
            </a:r>
            <a:r>
              <a:rPr lang="en-GB" sz="2000" dirty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/>
              <a:t>• 3. </a:t>
            </a:r>
            <a:r>
              <a:rPr lang="en-GB" sz="2000" dirty="0" err="1"/>
              <a:t>Etiketirati</a:t>
            </a:r>
            <a:r>
              <a:rPr lang="en-GB" sz="2000" dirty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/>
              <a:t>• 4. Biti </a:t>
            </a:r>
            <a:r>
              <a:rPr lang="en-GB" sz="2000" dirty="0" err="1"/>
              <a:t>ironični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sarkastični</a:t>
            </a:r>
            <a:r>
              <a:rPr lang="en-GB" sz="2000" dirty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/>
              <a:t>• 5. </a:t>
            </a:r>
            <a:r>
              <a:rPr lang="en-GB" sz="2000" dirty="0" err="1"/>
              <a:t>Ispitivati</a:t>
            </a:r>
            <a:r>
              <a:rPr lang="en-GB" sz="2000" dirty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/>
              <a:t>• 6. </a:t>
            </a:r>
            <a:r>
              <a:rPr lang="en-GB" sz="2000" dirty="0" err="1"/>
              <a:t>Naređivati</a:t>
            </a:r>
            <a:r>
              <a:rPr lang="en-GB" sz="2000" dirty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/>
              <a:t>• 7. </a:t>
            </a:r>
            <a:r>
              <a:rPr lang="en-GB" sz="2000" dirty="0" err="1"/>
              <a:t>Prijetiti</a:t>
            </a:r>
            <a:r>
              <a:rPr lang="en-GB" sz="2000" dirty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/>
              <a:t>• 8. </a:t>
            </a:r>
            <a:r>
              <a:rPr lang="en-GB" sz="2000" dirty="0" err="1"/>
              <a:t>Savjetovati</a:t>
            </a:r>
            <a:r>
              <a:rPr lang="en-GB" sz="2000" dirty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/>
              <a:t>• 9. </a:t>
            </a:r>
            <a:r>
              <a:rPr lang="en-GB" sz="2000" dirty="0" err="1"/>
              <a:t>Okolišati</a:t>
            </a:r>
            <a:r>
              <a:rPr lang="en-GB" sz="2000" dirty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/>
              <a:t>• 10. </a:t>
            </a:r>
            <a:r>
              <a:rPr lang="en-GB" sz="2000" dirty="0" err="1"/>
              <a:t>Uskraćivati</a:t>
            </a:r>
            <a:r>
              <a:rPr lang="en-GB" sz="2000" dirty="0"/>
              <a:t> </a:t>
            </a:r>
            <a:r>
              <a:rPr lang="en-GB" sz="2000" dirty="0" err="1"/>
              <a:t>informacije</a:t>
            </a:r>
            <a:r>
              <a:rPr lang="en-GB" sz="2000" dirty="0"/>
              <a:t> </a:t>
            </a:r>
            <a:endParaRPr lang="hr-HR" sz="2000" dirty="0"/>
          </a:p>
          <a:p>
            <a:pPr marL="0" indent="0">
              <a:buNone/>
            </a:pPr>
            <a:r>
              <a:rPr lang="en-GB" sz="2000" dirty="0"/>
              <a:t>• 11. </a:t>
            </a:r>
            <a:r>
              <a:rPr lang="en-GB" sz="2000" dirty="0" err="1"/>
              <a:t>Izbjegavati</a:t>
            </a:r>
            <a:r>
              <a:rPr lang="en-GB" sz="2000" dirty="0"/>
              <a:t> </a:t>
            </a:r>
            <a:r>
              <a:rPr lang="en-GB" sz="2000" dirty="0" err="1"/>
              <a:t>temu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koristiti</a:t>
            </a:r>
            <a:r>
              <a:rPr lang="en-GB" sz="2000" dirty="0"/>
              <a:t> </a:t>
            </a:r>
            <a:r>
              <a:rPr lang="en-GB" sz="2000" dirty="0" err="1"/>
              <a:t>klišeje</a:t>
            </a:r>
            <a:r>
              <a:rPr lang="en-GB" sz="2000" dirty="0"/>
              <a:t> 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592794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506</Words>
  <Application>Microsoft Office PowerPoint</Application>
  <PresentationFormat>Široki zaslon</PresentationFormat>
  <Paragraphs>78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sustava Office</vt:lpstr>
      <vt:lpstr>SURADNJA RAZREDNIKA  I RODITELJA 2. Sjednica Aktiva razrednika gimnazije 25.4.2022.</vt:lpstr>
      <vt:lpstr>PowerPoint prezentacija</vt:lpstr>
      <vt:lpstr>Dobra suradnja roditelja i nastavnika: </vt:lpstr>
      <vt:lpstr>Uzroci koji mogu dovesti do sukoba u odnosima između nastavnika i roditelja: </vt:lpstr>
      <vt:lpstr>Što mogu učiniti nastavnici? </vt:lpstr>
      <vt:lpstr>Poteškoće u radu s roditeljima: </vt:lpstr>
      <vt:lpstr>Nastavnicima nije lako s "teškim roditeljima" </vt:lpstr>
      <vt:lpstr>Što može učiniti nastavnik? </vt:lpstr>
      <vt:lpstr>Nikada roditelje nemojte: </vt:lpstr>
      <vt:lpstr>Put prema dobroj komunikaciji:</vt:lpstr>
      <vt:lpstr>Nastavnikove kvalitete za uspostavljanje kvalitetne komunikacije s roditeljima: </vt:lpstr>
      <vt:lpstr>Oblici suradnje</vt:lpstr>
      <vt:lpstr>SUVREMENI OGDOJ 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SURADNJA RAZREDNIKA  I RODITELJA</dc:title>
  <dc:creator>Test</dc:creator>
  <cp:lastModifiedBy>Test</cp:lastModifiedBy>
  <cp:revision>2</cp:revision>
  <dcterms:created xsi:type="dcterms:W3CDTF">2022-06-12T15:54:51Z</dcterms:created>
  <dcterms:modified xsi:type="dcterms:W3CDTF">2023-01-11T15:43:14Z</dcterms:modified>
</cp:coreProperties>
</file>