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9" r:id="rId3"/>
    <p:sldId id="257" r:id="rId4"/>
    <p:sldId id="258" r:id="rId5"/>
    <p:sldId id="259" r:id="rId6"/>
    <p:sldId id="260" r:id="rId7"/>
    <p:sldId id="261" r:id="rId8"/>
    <p:sldId id="262" r:id="rId9"/>
    <p:sldId id="263" r:id="rId10"/>
    <p:sldId id="264" r:id="rId11"/>
    <p:sldId id="265" r:id="rId12"/>
    <p:sldId id="266" r:id="rId13"/>
    <p:sldId id="267" r:id="rId14"/>
    <p:sldId id="278" r:id="rId15"/>
    <p:sldId id="272" r:id="rId16"/>
    <p:sldId id="273" r:id="rId17"/>
    <p:sldId id="274" r:id="rId18"/>
    <p:sldId id="269" r:id="rId19"/>
    <p:sldId id="275" r:id="rId20"/>
    <p:sldId id="270" r:id="rId21"/>
    <p:sldId id="271"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9" d="100"/>
          <a:sy n="89"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1" Type="http://schemas.openxmlformats.org/officeDocument/2006/relationships/hyperlink" Target="https://narodne-novine.nn.hr/clanci/sluzbeni/2005_02_16_283.html"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narodne-novine.nn.hr/clanci/sluzbeni/2005_02_16_283.html"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4AB1D4-2A92-47AF-9DF4-97FC18F4AC65}"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684BA451-60ED-46B2-8A9A-0F53F26C6833}">
      <dgm:prSet/>
      <dgm:spPr/>
      <dgm:t>
        <a:bodyPr/>
        <a:lstStyle/>
        <a:p>
          <a:r>
            <a:rPr lang="en-GB" dirty="0"/>
            <a:t>MI 6.1. </a:t>
          </a:r>
          <a:r>
            <a:rPr lang="en-GB" dirty="0" err="1"/>
            <a:t>uočiti</a:t>
          </a:r>
          <a:r>
            <a:rPr lang="en-GB" dirty="0"/>
            <a:t> </a:t>
          </a:r>
          <a:r>
            <a:rPr lang="en-GB" dirty="0" err="1"/>
            <a:t>određeni</a:t>
          </a:r>
          <a:r>
            <a:rPr lang="en-GB" dirty="0"/>
            <a:t> </a:t>
          </a:r>
          <a:r>
            <a:rPr lang="en-GB" dirty="0" err="1"/>
            <a:t>društveni</a:t>
          </a:r>
          <a:r>
            <a:rPr lang="en-GB" dirty="0"/>
            <a:t> problem</a:t>
          </a:r>
          <a:endParaRPr lang="en-US" dirty="0"/>
        </a:p>
      </dgm:t>
    </dgm:pt>
    <dgm:pt modelId="{D4B8EE5D-5D12-4DF9-8E6B-539BD0A4CE1D}" type="parTrans" cxnId="{19E44C8D-F4F8-4EFE-B33E-508B10D32107}">
      <dgm:prSet/>
      <dgm:spPr/>
      <dgm:t>
        <a:bodyPr/>
        <a:lstStyle/>
        <a:p>
          <a:endParaRPr lang="en-US"/>
        </a:p>
      </dgm:t>
    </dgm:pt>
    <dgm:pt modelId="{2730AB7D-89F9-4D80-B0CC-9F995F36F7B3}" type="sibTrans" cxnId="{19E44C8D-F4F8-4EFE-B33E-508B10D32107}">
      <dgm:prSet/>
      <dgm:spPr/>
      <dgm:t>
        <a:bodyPr/>
        <a:lstStyle/>
        <a:p>
          <a:endParaRPr lang="en-US"/>
        </a:p>
      </dgm:t>
    </dgm:pt>
    <dgm:pt modelId="{0C627E49-ECD4-423A-B805-FECA2D6716C5}">
      <dgm:prSet/>
      <dgm:spPr/>
      <dgm:t>
        <a:bodyPr/>
        <a:lstStyle/>
        <a:p>
          <a:r>
            <a:rPr lang="en-GB"/>
            <a:t>MI 6.2. osmisliti rješavanje određenog problema u društvenoj zajednici</a:t>
          </a:r>
          <a:endParaRPr lang="en-US"/>
        </a:p>
      </dgm:t>
    </dgm:pt>
    <dgm:pt modelId="{0EDE4B93-2F3B-4439-A04D-E614C898E428}" type="parTrans" cxnId="{2E540484-3C95-4916-9E51-0E862F054B36}">
      <dgm:prSet/>
      <dgm:spPr/>
      <dgm:t>
        <a:bodyPr/>
        <a:lstStyle/>
        <a:p>
          <a:endParaRPr lang="en-US"/>
        </a:p>
      </dgm:t>
    </dgm:pt>
    <dgm:pt modelId="{0C35ACC7-58A0-4FA7-A35F-D6B2EF69541B}" type="sibTrans" cxnId="{2E540484-3C95-4916-9E51-0E862F054B36}">
      <dgm:prSet/>
      <dgm:spPr/>
      <dgm:t>
        <a:bodyPr/>
        <a:lstStyle/>
        <a:p>
          <a:endParaRPr lang="en-US"/>
        </a:p>
      </dgm:t>
    </dgm:pt>
    <dgm:pt modelId="{4546BD5B-A52F-4966-8656-A37CE93C74ED}">
      <dgm:prSet/>
      <dgm:spPr/>
      <dgm:t>
        <a:bodyPr/>
        <a:lstStyle/>
        <a:p>
          <a:r>
            <a:rPr lang="en-GB"/>
            <a:t>MI 6.3. usmjeriti stečena znanja i vještine učenika na rješavanje konkretnog društvenog problema</a:t>
          </a:r>
          <a:endParaRPr lang="en-US"/>
        </a:p>
      </dgm:t>
    </dgm:pt>
    <dgm:pt modelId="{44C24C10-4620-4456-B76E-7E5E0A92F983}" type="parTrans" cxnId="{2F0758EF-EDB9-4ABE-AC63-D7A4F47F61A2}">
      <dgm:prSet/>
      <dgm:spPr/>
      <dgm:t>
        <a:bodyPr/>
        <a:lstStyle/>
        <a:p>
          <a:endParaRPr lang="en-US"/>
        </a:p>
      </dgm:t>
    </dgm:pt>
    <dgm:pt modelId="{B19D25FE-E89D-4FAC-90C3-B5E9592C4F2F}" type="sibTrans" cxnId="{2F0758EF-EDB9-4ABE-AC63-D7A4F47F61A2}">
      <dgm:prSet/>
      <dgm:spPr/>
      <dgm:t>
        <a:bodyPr/>
        <a:lstStyle/>
        <a:p>
          <a:endParaRPr lang="en-US"/>
        </a:p>
      </dgm:t>
    </dgm:pt>
    <dgm:pt modelId="{704CAEBE-1E7E-4593-87FE-242A45DBF0E2}">
      <dgm:prSet/>
      <dgm:spPr/>
      <dgm:t>
        <a:bodyPr/>
        <a:lstStyle/>
        <a:p>
          <a:r>
            <a:rPr lang="en-GB"/>
            <a:t>MI 6.4. potaknuti suradnju između organizacija civilnog društva i škole u zajedničkom rješavanju društvenih problema u zajednici</a:t>
          </a:r>
          <a:endParaRPr lang="en-US"/>
        </a:p>
      </dgm:t>
    </dgm:pt>
    <dgm:pt modelId="{4D24F8E2-0398-4C0D-9AE0-7A7FB612C8A8}" type="parTrans" cxnId="{CD786636-C15F-4992-B51B-E9B3299BAB5E}">
      <dgm:prSet/>
      <dgm:spPr/>
      <dgm:t>
        <a:bodyPr/>
        <a:lstStyle/>
        <a:p>
          <a:endParaRPr lang="en-US"/>
        </a:p>
      </dgm:t>
    </dgm:pt>
    <dgm:pt modelId="{7302ECA1-0A95-4B9F-8E96-129923A1CDEF}" type="sibTrans" cxnId="{CD786636-C15F-4992-B51B-E9B3299BAB5E}">
      <dgm:prSet/>
      <dgm:spPr/>
      <dgm:t>
        <a:bodyPr/>
        <a:lstStyle/>
        <a:p>
          <a:endParaRPr lang="en-US"/>
        </a:p>
      </dgm:t>
    </dgm:pt>
    <dgm:pt modelId="{0B642DDD-A4A3-407C-8D7E-27732C75D993}" type="pres">
      <dgm:prSet presAssocID="{2F4AB1D4-2A92-47AF-9DF4-97FC18F4AC65}" presName="vert0" presStyleCnt="0">
        <dgm:presLayoutVars>
          <dgm:dir/>
          <dgm:animOne val="branch"/>
          <dgm:animLvl val="lvl"/>
        </dgm:presLayoutVars>
      </dgm:prSet>
      <dgm:spPr/>
    </dgm:pt>
    <dgm:pt modelId="{3E9BF4AE-0A2B-4781-A202-62982A4B66DA}" type="pres">
      <dgm:prSet presAssocID="{684BA451-60ED-46B2-8A9A-0F53F26C6833}" presName="thickLine" presStyleLbl="alignNode1" presStyleIdx="0" presStyleCnt="4"/>
      <dgm:spPr/>
    </dgm:pt>
    <dgm:pt modelId="{5F2AE8F9-60A9-4E0C-8A05-F6692EAE91D9}" type="pres">
      <dgm:prSet presAssocID="{684BA451-60ED-46B2-8A9A-0F53F26C6833}" presName="horz1" presStyleCnt="0"/>
      <dgm:spPr/>
    </dgm:pt>
    <dgm:pt modelId="{51A2573C-99D5-45BE-B2D1-08F56F56C7B2}" type="pres">
      <dgm:prSet presAssocID="{684BA451-60ED-46B2-8A9A-0F53F26C6833}" presName="tx1" presStyleLbl="revTx" presStyleIdx="0" presStyleCnt="4"/>
      <dgm:spPr/>
    </dgm:pt>
    <dgm:pt modelId="{776C212B-4C5E-458A-B74D-00B97AFCADF9}" type="pres">
      <dgm:prSet presAssocID="{684BA451-60ED-46B2-8A9A-0F53F26C6833}" presName="vert1" presStyleCnt="0"/>
      <dgm:spPr/>
    </dgm:pt>
    <dgm:pt modelId="{0B0E0AE8-FB69-46AB-ACDD-61D75C8ABDB4}" type="pres">
      <dgm:prSet presAssocID="{0C627E49-ECD4-423A-B805-FECA2D6716C5}" presName="thickLine" presStyleLbl="alignNode1" presStyleIdx="1" presStyleCnt="4"/>
      <dgm:spPr/>
    </dgm:pt>
    <dgm:pt modelId="{55EE5E26-9E2D-4AC2-B391-8197A68358EB}" type="pres">
      <dgm:prSet presAssocID="{0C627E49-ECD4-423A-B805-FECA2D6716C5}" presName="horz1" presStyleCnt="0"/>
      <dgm:spPr/>
    </dgm:pt>
    <dgm:pt modelId="{6BE4509B-F513-43B1-8910-D0A83F23A98E}" type="pres">
      <dgm:prSet presAssocID="{0C627E49-ECD4-423A-B805-FECA2D6716C5}" presName="tx1" presStyleLbl="revTx" presStyleIdx="1" presStyleCnt="4"/>
      <dgm:spPr/>
    </dgm:pt>
    <dgm:pt modelId="{90F1B463-9F79-4632-9C54-66F41C4057DB}" type="pres">
      <dgm:prSet presAssocID="{0C627E49-ECD4-423A-B805-FECA2D6716C5}" presName="vert1" presStyleCnt="0"/>
      <dgm:spPr/>
    </dgm:pt>
    <dgm:pt modelId="{FAE33D31-47D3-47E3-90CE-946FB7F5838F}" type="pres">
      <dgm:prSet presAssocID="{4546BD5B-A52F-4966-8656-A37CE93C74ED}" presName="thickLine" presStyleLbl="alignNode1" presStyleIdx="2" presStyleCnt="4"/>
      <dgm:spPr/>
    </dgm:pt>
    <dgm:pt modelId="{896DF8C6-BF57-4B7B-AEAF-F52E5BB91506}" type="pres">
      <dgm:prSet presAssocID="{4546BD5B-A52F-4966-8656-A37CE93C74ED}" presName="horz1" presStyleCnt="0"/>
      <dgm:spPr/>
    </dgm:pt>
    <dgm:pt modelId="{D22AED92-C04F-4D01-948B-2839801A261D}" type="pres">
      <dgm:prSet presAssocID="{4546BD5B-A52F-4966-8656-A37CE93C74ED}" presName="tx1" presStyleLbl="revTx" presStyleIdx="2" presStyleCnt="4"/>
      <dgm:spPr/>
    </dgm:pt>
    <dgm:pt modelId="{CA79BF39-191B-4E82-B97A-FAA1F8DBC731}" type="pres">
      <dgm:prSet presAssocID="{4546BD5B-A52F-4966-8656-A37CE93C74ED}" presName="vert1" presStyleCnt="0"/>
      <dgm:spPr/>
    </dgm:pt>
    <dgm:pt modelId="{B22D4FF1-30DE-47A2-BA44-5B4DD240B4A4}" type="pres">
      <dgm:prSet presAssocID="{704CAEBE-1E7E-4593-87FE-242A45DBF0E2}" presName="thickLine" presStyleLbl="alignNode1" presStyleIdx="3" presStyleCnt="4"/>
      <dgm:spPr/>
    </dgm:pt>
    <dgm:pt modelId="{8BA906A1-E031-4A75-B3B0-D19987ED16AF}" type="pres">
      <dgm:prSet presAssocID="{704CAEBE-1E7E-4593-87FE-242A45DBF0E2}" presName="horz1" presStyleCnt="0"/>
      <dgm:spPr/>
    </dgm:pt>
    <dgm:pt modelId="{1136AAEC-FBCF-4339-BD45-7130D14FD929}" type="pres">
      <dgm:prSet presAssocID="{704CAEBE-1E7E-4593-87FE-242A45DBF0E2}" presName="tx1" presStyleLbl="revTx" presStyleIdx="3" presStyleCnt="4"/>
      <dgm:spPr/>
    </dgm:pt>
    <dgm:pt modelId="{6AB9700F-AA5A-42F7-A8DB-D79777015076}" type="pres">
      <dgm:prSet presAssocID="{704CAEBE-1E7E-4593-87FE-242A45DBF0E2}" presName="vert1" presStyleCnt="0"/>
      <dgm:spPr/>
    </dgm:pt>
  </dgm:ptLst>
  <dgm:cxnLst>
    <dgm:cxn modelId="{CD786636-C15F-4992-B51B-E9B3299BAB5E}" srcId="{2F4AB1D4-2A92-47AF-9DF4-97FC18F4AC65}" destId="{704CAEBE-1E7E-4593-87FE-242A45DBF0E2}" srcOrd="3" destOrd="0" parTransId="{4D24F8E2-0398-4C0D-9AE0-7A7FB612C8A8}" sibTransId="{7302ECA1-0A95-4B9F-8E96-129923A1CDEF}"/>
    <dgm:cxn modelId="{39841D38-BA26-450C-96AC-14AEBAF304F0}" type="presOf" srcId="{704CAEBE-1E7E-4593-87FE-242A45DBF0E2}" destId="{1136AAEC-FBCF-4339-BD45-7130D14FD929}" srcOrd="0" destOrd="0" presId="urn:microsoft.com/office/officeart/2008/layout/LinedList"/>
    <dgm:cxn modelId="{4DDA3E7D-58EA-4A93-B96F-4F238525ED58}" type="presOf" srcId="{2F4AB1D4-2A92-47AF-9DF4-97FC18F4AC65}" destId="{0B642DDD-A4A3-407C-8D7E-27732C75D993}" srcOrd="0" destOrd="0" presId="urn:microsoft.com/office/officeart/2008/layout/LinedList"/>
    <dgm:cxn modelId="{2E540484-3C95-4916-9E51-0E862F054B36}" srcId="{2F4AB1D4-2A92-47AF-9DF4-97FC18F4AC65}" destId="{0C627E49-ECD4-423A-B805-FECA2D6716C5}" srcOrd="1" destOrd="0" parTransId="{0EDE4B93-2F3B-4439-A04D-E614C898E428}" sibTransId="{0C35ACC7-58A0-4FA7-A35F-D6B2EF69541B}"/>
    <dgm:cxn modelId="{19E44C8D-F4F8-4EFE-B33E-508B10D32107}" srcId="{2F4AB1D4-2A92-47AF-9DF4-97FC18F4AC65}" destId="{684BA451-60ED-46B2-8A9A-0F53F26C6833}" srcOrd="0" destOrd="0" parTransId="{D4B8EE5D-5D12-4DF9-8E6B-539BD0A4CE1D}" sibTransId="{2730AB7D-89F9-4D80-B0CC-9F995F36F7B3}"/>
    <dgm:cxn modelId="{CFF599D3-856B-4491-A7B2-CDCE4C2D9B83}" type="presOf" srcId="{0C627E49-ECD4-423A-B805-FECA2D6716C5}" destId="{6BE4509B-F513-43B1-8910-D0A83F23A98E}" srcOrd="0" destOrd="0" presId="urn:microsoft.com/office/officeart/2008/layout/LinedList"/>
    <dgm:cxn modelId="{ADD5C6DE-A835-4EE5-85C6-8A4A0C37EB5D}" type="presOf" srcId="{4546BD5B-A52F-4966-8656-A37CE93C74ED}" destId="{D22AED92-C04F-4D01-948B-2839801A261D}" srcOrd="0" destOrd="0" presId="urn:microsoft.com/office/officeart/2008/layout/LinedList"/>
    <dgm:cxn modelId="{F950F0DE-9F7E-4416-89E6-0F97D15FC10B}" type="presOf" srcId="{684BA451-60ED-46B2-8A9A-0F53F26C6833}" destId="{51A2573C-99D5-45BE-B2D1-08F56F56C7B2}" srcOrd="0" destOrd="0" presId="urn:microsoft.com/office/officeart/2008/layout/LinedList"/>
    <dgm:cxn modelId="{2F0758EF-EDB9-4ABE-AC63-D7A4F47F61A2}" srcId="{2F4AB1D4-2A92-47AF-9DF4-97FC18F4AC65}" destId="{4546BD5B-A52F-4966-8656-A37CE93C74ED}" srcOrd="2" destOrd="0" parTransId="{44C24C10-4620-4456-B76E-7E5E0A92F983}" sibTransId="{B19D25FE-E89D-4FAC-90C3-B5E9592C4F2F}"/>
    <dgm:cxn modelId="{5A4FC530-5C20-452A-9B1C-CA80EF10F68B}" type="presParOf" srcId="{0B642DDD-A4A3-407C-8D7E-27732C75D993}" destId="{3E9BF4AE-0A2B-4781-A202-62982A4B66DA}" srcOrd="0" destOrd="0" presId="urn:microsoft.com/office/officeart/2008/layout/LinedList"/>
    <dgm:cxn modelId="{72248D45-787F-4E94-8F6A-3C94F7D212A5}" type="presParOf" srcId="{0B642DDD-A4A3-407C-8D7E-27732C75D993}" destId="{5F2AE8F9-60A9-4E0C-8A05-F6692EAE91D9}" srcOrd="1" destOrd="0" presId="urn:microsoft.com/office/officeart/2008/layout/LinedList"/>
    <dgm:cxn modelId="{A3CC055C-7AD5-47DA-8960-23DF000028AE}" type="presParOf" srcId="{5F2AE8F9-60A9-4E0C-8A05-F6692EAE91D9}" destId="{51A2573C-99D5-45BE-B2D1-08F56F56C7B2}" srcOrd="0" destOrd="0" presId="urn:microsoft.com/office/officeart/2008/layout/LinedList"/>
    <dgm:cxn modelId="{DC2DA1A3-4DBC-41F2-95F8-2AC36B922C58}" type="presParOf" srcId="{5F2AE8F9-60A9-4E0C-8A05-F6692EAE91D9}" destId="{776C212B-4C5E-458A-B74D-00B97AFCADF9}" srcOrd="1" destOrd="0" presId="urn:microsoft.com/office/officeart/2008/layout/LinedList"/>
    <dgm:cxn modelId="{DDB278CC-0303-43AA-84CA-E2285DE8F28C}" type="presParOf" srcId="{0B642DDD-A4A3-407C-8D7E-27732C75D993}" destId="{0B0E0AE8-FB69-46AB-ACDD-61D75C8ABDB4}" srcOrd="2" destOrd="0" presId="urn:microsoft.com/office/officeart/2008/layout/LinedList"/>
    <dgm:cxn modelId="{8E903D1C-D419-429F-B88B-F04E5024DC63}" type="presParOf" srcId="{0B642DDD-A4A3-407C-8D7E-27732C75D993}" destId="{55EE5E26-9E2D-4AC2-B391-8197A68358EB}" srcOrd="3" destOrd="0" presId="urn:microsoft.com/office/officeart/2008/layout/LinedList"/>
    <dgm:cxn modelId="{25F38A9E-501E-4CB3-8171-058D3DB06E02}" type="presParOf" srcId="{55EE5E26-9E2D-4AC2-B391-8197A68358EB}" destId="{6BE4509B-F513-43B1-8910-D0A83F23A98E}" srcOrd="0" destOrd="0" presId="urn:microsoft.com/office/officeart/2008/layout/LinedList"/>
    <dgm:cxn modelId="{F94A77E9-8AEF-4F91-9530-663F19C9CE79}" type="presParOf" srcId="{55EE5E26-9E2D-4AC2-B391-8197A68358EB}" destId="{90F1B463-9F79-4632-9C54-66F41C4057DB}" srcOrd="1" destOrd="0" presId="urn:microsoft.com/office/officeart/2008/layout/LinedList"/>
    <dgm:cxn modelId="{F1E41386-844E-4684-9DE4-DFADB8205060}" type="presParOf" srcId="{0B642DDD-A4A3-407C-8D7E-27732C75D993}" destId="{FAE33D31-47D3-47E3-90CE-946FB7F5838F}" srcOrd="4" destOrd="0" presId="urn:microsoft.com/office/officeart/2008/layout/LinedList"/>
    <dgm:cxn modelId="{88CF96C3-1C9F-413C-B6BF-52CB1C721C75}" type="presParOf" srcId="{0B642DDD-A4A3-407C-8D7E-27732C75D993}" destId="{896DF8C6-BF57-4B7B-AEAF-F52E5BB91506}" srcOrd="5" destOrd="0" presId="urn:microsoft.com/office/officeart/2008/layout/LinedList"/>
    <dgm:cxn modelId="{CB5F386F-9F32-40AA-80E5-52372C1BE660}" type="presParOf" srcId="{896DF8C6-BF57-4B7B-AEAF-F52E5BB91506}" destId="{D22AED92-C04F-4D01-948B-2839801A261D}" srcOrd="0" destOrd="0" presId="urn:microsoft.com/office/officeart/2008/layout/LinedList"/>
    <dgm:cxn modelId="{EA23E320-94B6-4B1A-B646-22CF8D129D24}" type="presParOf" srcId="{896DF8C6-BF57-4B7B-AEAF-F52E5BB91506}" destId="{CA79BF39-191B-4E82-B97A-FAA1F8DBC731}" srcOrd="1" destOrd="0" presId="urn:microsoft.com/office/officeart/2008/layout/LinedList"/>
    <dgm:cxn modelId="{D98532AA-EBEC-4A9D-9933-4E9314993943}" type="presParOf" srcId="{0B642DDD-A4A3-407C-8D7E-27732C75D993}" destId="{B22D4FF1-30DE-47A2-BA44-5B4DD240B4A4}" srcOrd="6" destOrd="0" presId="urn:microsoft.com/office/officeart/2008/layout/LinedList"/>
    <dgm:cxn modelId="{7EEEC20B-8893-42A5-9E90-09DB885E6E30}" type="presParOf" srcId="{0B642DDD-A4A3-407C-8D7E-27732C75D993}" destId="{8BA906A1-E031-4A75-B3B0-D19987ED16AF}" srcOrd="7" destOrd="0" presId="urn:microsoft.com/office/officeart/2008/layout/LinedList"/>
    <dgm:cxn modelId="{2C661D55-E441-4EEC-9091-7C08739F8DF9}" type="presParOf" srcId="{8BA906A1-E031-4A75-B3B0-D19987ED16AF}" destId="{1136AAEC-FBCF-4339-BD45-7130D14FD929}" srcOrd="0" destOrd="0" presId="urn:microsoft.com/office/officeart/2008/layout/LinedList"/>
    <dgm:cxn modelId="{95AAB442-6646-45BC-B76D-18A8F46B54FA}" type="presParOf" srcId="{8BA906A1-E031-4A75-B3B0-D19987ED16AF}" destId="{6AB9700F-AA5A-42F7-A8DB-D7977701507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736275-D41D-4009-9BF5-0D5D77CE9CFB}"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B5ACDF91-A47A-4BAC-9A1F-0952D64408F7}">
      <dgm:prSet custT="1"/>
      <dgm:spPr/>
      <dgm:t>
        <a:bodyPr/>
        <a:lstStyle/>
        <a:p>
          <a:r>
            <a:rPr lang="hr-HR" sz="2000" dirty="0"/>
            <a:t>Zadnje desetljeće uočen je porast unosa teških metala putem hrane u većini europskih zemalja za 10-30%. </a:t>
          </a:r>
          <a:endParaRPr lang="en-US" sz="2000" dirty="0"/>
        </a:p>
      </dgm:t>
    </dgm:pt>
    <dgm:pt modelId="{C8C4004C-BAF3-4766-B4D6-E340C03496CE}" type="parTrans" cxnId="{92D56DCF-91ED-4512-868E-B9158E0B42F3}">
      <dgm:prSet/>
      <dgm:spPr/>
      <dgm:t>
        <a:bodyPr/>
        <a:lstStyle/>
        <a:p>
          <a:endParaRPr lang="en-US"/>
        </a:p>
      </dgm:t>
    </dgm:pt>
    <dgm:pt modelId="{B23BA862-2F25-4F9B-BCA1-C1E51E65BAFE}" type="sibTrans" cxnId="{92D56DCF-91ED-4512-868E-B9158E0B42F3}">
      <dgm:prSet/>
      <dgm:spPr/>
      <dgm:t>
        <a:bodyPr/>
        <a:lstStyle/>
        <a:p>
          <a:endParaRPr lang="en-US"/>
        </a:p>
      </dgm:t>
    </dgm:pt>
    <dgm:pt modelId="{9BFC9228-83CD-41D9-ACE8-02EC5D888D54}">
      <dgm:prSet custT="1"/>
      <dgm:spPr/>
      <dgm:t>
        <a:bodyPr/>
        <a:lstStyle/>
        <a:p>
          <a:r>
            <a:rPr lang="hr-HR" sz="2000" dirty="0"/>
            <a:t>Toksične tvari u hrani mogu biti njeni prirodni ili neprirodni sastojak koji nastaje kao rezultat kontaminacije hrane u lancu proizvodnje.</a:t>
          </a:r>
          <a:endParaRPr lang="en-US" sz="2000" dirty="0"/>
        </a:p>
      </dgm:t>
    </dgm:pt>
    <dgm:pt modelId="{6AC43FBD-1D02-4B07-9B87-9B1587102AE4}" type="parTrans" cxnId="{E74B5001-972F-4AB4-BB72-5CBDE268C206}">
      <dgm:prSet/>
      <dgm:spPr/>
      <dgm:t>
        <a:bodyPr/>
        <a:lstStyle/>
        <a:p>
          <a:endParaRPr lang="en-US"/>
        </a:p>
      </dgm:t>
    </dgm:pt>
    <dgm:pt modelId="{A9DBDF66-1B89-4B26-8160-9D4041DCA9E8}" type="sibTrans" cxnId="{E74B5001-972F-4AB4-BB72-5CBDE268C206}">
      <dgm:prSet/>
      <dgm:spPr/>
      <dgm:t>
        <a:bodyPr/>
        <a:lstStyle/>
        <a:p>
          <a:endParaRPr lang="en-US"/>
        </a:p>
      </dgm:t>
    </dgm:pt>
    <dgm:pt modelId="{DB8938A8-A02A-49D8-8124-6250C8D8554F}">
      <dgm:prSet custT="1"/>
      <dgm:spPr/>
      <dgm:t>
        <a:bodyPr/>
        <a:lstStyle/>
        <a:p>
          <a:r>
            <a:rPr lang="hr-HR" sz="2000" dirty="0"/>
            <a:t>Mnogi faktori utječu na apsorpciju toksičnih tvari iz hrane i toksični efekt tih tvari. </a:t>
          </a:r>
          <a:endParaRPr lang="en-US" sz="2000" dirty="0"/>
        </a:p>
      </dgm:t>
    </dgm:pt>
    <dgm:pt modelId="{AB6908E1-516C-470E-BC5D-6A2954DF1761}" type="parTrans" cxnId="{FB589353-DB96-47F5-B5D4-2ABFC6AAF503}">
      <dgm:prSet/>
      <dgm:spPr/>
      <dgm:t>
        <a:bodyPr/>
        <a:lstStyle/>
        <a:p>
          <a:endParaRPr lang="en-US"/>
        </a:p>
      </dgm:t>
    </dgm:pt>
    <dgm:pt modelId="{20733375-B294-40EE-B666-9937ACEBC37A}" type="sibTrans" cxnId="{FB589353-DB96-47F5-B5D4-2ABFC6AAF503}">
      <dgm:prSet/>
      <dgm:spPr/>
      <dgm:t>
        <a:bodyPr/>
        <a:lstStyle/>
        <a:p>
          <a:endParaRPr lang="en-US"/>
        </a:p>
      </dgm:t>
    </dgm:pt>
    <dgm:pt modelId="{98FD90F7-F4AC-44F6-9DBD-AD6A9F0BC654}">
      <dgm:prSet custT="1"/>
      <dgm:spPr/>
      <dgm:t>
        <a:bodyPr/>
        <a:lstStyle/>
        <a:p>
          <a:r>
            <a:rPr lang="hr-HR" sz="2000" dirty="0"/>
            <a:t>U skupinu teških metala uključeni su vrlo toksični metali kao Hg, Pb, As, Cd, Ni, Cu, Co, Zn. </a:t>
          </a:r>
          <a:endParaRPr lang="en-US" sz="2000" dirty="0"/>
        </a:p>
      </dgm:t>
    </dgm:pt>
    <dgm:pt modelId="{8CB7B1D4-FC24-410E-B7CD-0A54C8AD6F6C}" type="parTrans" cxnId="{36CAC67D-7AD6-476E-9FE1-BE8E1C5857C9}">
      <dgm:prSet/>
      <dgm:spPr/>
      <dgm:t>
        <a:bodyPr/>
        <a:lstStyle/>
        <a:p>
          <a:endParaRPr lang="en-US"/>
        </a:p>
      </dgm:t>
    </dgm:pt>
    <dgm:pt modelId="{C6290B4A-7522-486A-B27C-E6691EA5E621}" type="sibTrans" cxnId="{36CAC67D-7AD6-476E-9FE1-BE8E1C5857C9}">
      <dgm:prSet/>
      <dgm:spPr/>
      <dgm:t>
        <a:bodyPr/>
        <a:lstStyle/>
        <a:p>
          <a:endParaRPr lang="en-US"/>
        </a:p>
      </dgm:t>
    </dgm:pt>
    <dgm:pt modelId="{9308B21F-D1D2-4396-87F4-98B8878123E6}">
      <dgm:prSet custT="1"/>
      <dgm:spPr/>
      <dgm:t>
        <a:bodyPr/>
        <a:lstStyle/>
        <a:p>
          <a:r>
            <a:rPr lang="hr-HR" sz="2000" dirty="0"/>
            <a:t>Biljke apsorbiraju teške metale iz zemlje i zraka koje se zatim prenose putem lanca prerade i distribucije hrane do krajnjeg potrošača ; čovjeka. </a:t>
          </a:r>
          <a:endParaRPr lang="en-US" sz="2000" dirty="0"/>
        </a:p>
      </dgm:t>
    </dgm:pt>
    <dgm:pt modelId="{8A9A208C-8959-452F-9A65-23DD8A72C1D5}" type="parTrans" cxnId="{43339EB1-13F1-4DB2-B997-309F346A113B}">
      <dgm:prSet/>
      <dgm:spPr/>
      <dgm:t>
        <a:bodyPr/>
        <a:lstStyle/>
        <a:p>
          <a:endParaRPr lang="en-US"/>
        </a:p>
      </dgm:t>
    </dgm:pt>
    <dgm:pt modelId="{7EB13256-4AA5-4F70-8818-D901E903E528}" type="sibTrans" cxnId="{43339EB1-13F1-4DB2-B997-309F346A113B}">
      <dgm:prSet/>
      <dgm:spPr/>
      <dgm:t>
        <a:bodyPr/>
        <a:lstStyle/>
        <a:p>
          <a:endParaRPr lang="en-US"/>
        </a:p>
      </dgm:t>
    </dgm:pt>
    <dgm:pt modelId="{69A58C78-19A3-4003-BEED-3E9A4D514B8A}">
      <dgm:prSet custT="1"/>
      <dgm:spPr/>
      <dgm:t>
        <a:bodyPr/>
        <a:lstStyle/>
        <a:p>
          <a:r>
            <a:rPr lang="hr-HR" sz="2000" dirty="0"/>
            <a:t>Kontinuirani monitoring teških metala visoke toksičnosti u hrani neophodan je u cilju procjene unosa i rizika po zdravlje od ovih elemenata</a:t>
          </a:r>
          <a:endParaRPr lang="en-US" sz="2000" dirty="0"/>
        </a:p>
      </dgm:t>
    </dgm:pt>
    <dgm:pt modelId="{91F72394-14F0-4D2A-9A3D-388E4DFF040E}" type="parTrans" cxnId="{D369C657-E49E-4FA2-AB4C-C12327E69811}">
      <dgm:prSet/>
      <dgm:spPr/>
      <dgm:t>
        <a:bodyPr/>
        <a:lstStyle/>
        <a:p>
          <a:endParaRPr lang="en-US"/>
        </a:p>
      </dgm:t>
    </dgm:pt>
    <dgm:pt modelId="{441F8499-2443-4BF7-ADB3-BAE1269FAB38}" type="sibTrans" cxnId="{D369C657-E49E-4FA2-AB4C-C12327E69811}">
      <dgm:prSet/>
      <dgm:spPr/>
      <dgm:t>
        <a:bodyPr/>
        <a:lstStyle/>
        <a:p>
          <a:endParaRPr lang="en-US"/>
        </a:p>
      </dgm:t>
    </dgm:pt>
    <dgm:pt modelId="{4A3AC30D-BB13-4C55-900C-318DC3AD5D0C}" type="pres">
      <dgm:prSet presAssocID="{E1736275-D41D-4009-9BF5-0D5D77CE9CFB}" presName="vert0" presStyleCnt="0">
        <dgm:presLayoutVars>
          <dgm:dir/>
          <dgm:animOne val="branch"/>
          <dgm:animLvl val="lvl"/>
        </dgm:presLayoutVars>
      </dgm:prSet>
      <dgm:spPr/>
    </dgm:pt>
    <dgm:pt modelId="{A98420F4-EBB0-4792-967E-A88591279CE6}" type="pres">
      <dgm:prSet presAssocID="{B5ACDF91-A47A-4BAC-9A1F-0952D64408F7}" presName="thickLine" presStyleLbl="alignNode1" presStyleIdx="0" presStyleCnt="6"/>
      <dgm:spPr/>
    </dgm:pt>
    <dgm:pt modelId="{AC587EF6-7F75-41A2-8686-A34F88196CE2}" type="pres">
      <dgm:prSet presAssocID="{B5ACDF91-A47A-4BAC-9A1F-0952D64408F7}" presName="horz1" presStyleCnt="0"/>
      <dgm:spPr/>
    </dgm:pt>
    <dgm:pt modelId="{6C92D463-0668-4664-B709-A16F768816D7}" type="pres">
      <dgm:prSet presAssocID="{B5ACDF91-A47A-4BAC-9A1F-0952D64408F7}" presName="tx1" presStyleLbl="revTx" presStyleIdx="0" presStyleCnt="6"/>
      <dgm:spPr/>
    </dgm:pt>
    <dgm:pt modelId="{4AB74C7B-56A6-4470-887D-6F4DD20BC405}" type="pres">
      <dgm:prSet presAssocID="{B5ACDF91-A47A-4BAC-9A1F-0952D64408F7}" presName="vert1" presStyleCnt="0"/>
      <dgm:spPr/>
    </dgm:pt>
    <dgm:pt modelId="{60019DD2-7BBA-4248-B99A-BBCFC2F61012}" type="pres">
      <dgm:prSet presAssocID="{9BFC9228-83CD-41D9-ACE8-02EC5D888D54}" presName="thickLine" presStyleLbl="alignNode1" presStyleIdx="1" presStyleCnt="6"/>
      <dgm:spPr/>
    </dgm:pt>
    <dgm:pt modelId="{BA11322B-90E7-4BA1-AAC5-912D2A99F76C}" type="pres">
      <dgm:prSet presAssocID="{9BFC9228-83CD-41D9-ACE8-02EC5D888D54}" presName="horz1" presStyleCnt="0"/>
      <dgm:spPr/>
    </dgm:pt>
    <dgm:pt modelId="{74512449-5085-425B-AE93-EEE5B38C6D85}" type="pres">
      <dgm:prSet presAssocID="{9BFC9228-83CD-41D9-ACE8-02EC5D888D54}" presName="tx1" presStyleLbl="revTx" presStyleIdx="1" presStyleCnt="6"/>
      <dgm:spPr/>
    </dgm:pt>
    <dgm:pt modelId="{59257768-7D7A-4B6D-AE24-D25582351AE3}" type="pres">
      <dgm:prSet presAssocID="{9BFC9228-83CD-41D9-ACE8-02EC5D888D54}" presName="vert1" presStyleCnt="0"/>
      <dgm:spPr/>
    </dgm:pt>
    <dgm:pt modelId="{48F0EAE0-9661-4FF0-9CB3-D212D536362E}" type="pres">
      <dgm:prSet presAssocID="{DB8938A8-A02A-49D8-8124-6250C8D8554F}" presName="thickLine" presStyleLbl="alignNode1" presStyleIdx="2" presStyleCnt="6"/>
      <dgm:spPr/>
    </dgm:pt>
    <dgm:pt modelId="{58C8A5F9-D59E-42EC-8650-DC0B2A2164F0}" type="pres">
      <dgm:prSet presAssocID="{DB8938A8-A02A-49D8-8124-6250C8D8554F}" presName="horz1" presStyleCnt="0"/>
      <dgm:spPr/>
    </dgm:pt>
    <dgm:pt modelId="{6B5F6FB4-CDB7-481D-A353-1215FF87623B}" type="pres">
      <dgm:prSet presAssocID="{DB8938A8-A02A-49D8-8124-6250C8D8554F}" presName="tx1" presStyleLbl="revTx" presStyleIdx="2" presStyleCnt="6"/>
      <dgm:spPr/>
    </dgm:pt>
    <dgm:pt modelId="{533CCBF9-630F-4A9D-A58A-2E57B341785D}" type="pres">
      <dgm:prSet presAssocID="{DB8938A8-A02A-49D8-8124-6250C8D8554F}" presName="vert1" presStyleCnt="0"/>
      <dgm:spPr/>
    </dgm:pt>
    <dgm:pt modelId="{03352B2B-14BB-4BE9-AD44-81B3E4A456B9}" type="pres">
      <dgm:prSet presAssocID="{98FD90F7-F4AC-44F6-9DBD-AD6A9F0BC654}" presName="thickLine" presStyleLbl="alignNode1" presStyleIdx="3" presStyleCnt="6"/>
      <dgm:spPr/>
    </dgm:pt>
    <dgm:pt modelId="{89935DA4-51C1-42BC-8A7E-CB8BDDDD546B}" type="pres">
      <dgm:prSet presAssocID="{98FD90F7-F4AC-44F6-9DBD-AD6A9F0BC654}" presName="horz1" presStyleCnt="0"/>
      <dgm:spPr/>
    </dgm:pt>
    <dgm:pt modelId="{E068E900-6602-4C2F-B943-857C331841D3}" type="pres">
      <dgm:prSet presAssocID="{98FD90F7-F4AC-44F6-9DBD-AD6A9F0BC654}" presName="tx1" presStyleLbl="revTx" presStyleIdx="3" presStyleCnt="6"/>
      <dgm:spPr/>
    </dgm:pt>
    <dgm:pt modelId="{B1E7E141-8B33-453A-9986-2AA6F6EEC3D3}" type="pres">
      <dgm:prSet presAssocID="{98FD90F7-F4AC-44F6-9DBD-AD6A9F0BC654}" presName="vert1" presStyleCnt="0"/>
      <dgm:spPr/>
    </dgm:pt>
    <dgm:pt modelId="{1B8782E1-2ADE-440F-A3B4-4DDA83044EE7}" type="pres">
      <dgm:prSet presAssocID="{9308B21F-D1D2-4396-87F4-98B8878123E6}" presName="thickLine" presStyleLbl="alignNode1" presStyleIdx="4" presStyleCnt="6"/>
      <dgm:spPr/>
    </dgm:pt>
    <dgm:pt modelId="{FA45BD59-10EF-4FC7-8DFD-72CDAF700EF0}" type="pres">
      <dgm:prSet presAssocID="{9308B21F-D1D2-4396-87F4-98B8878123E6}" presName="horz1" presStyleCnt="0"/>
      <dgm:spPr/>
    </dgm:pt>
    <dgm:pt modelId="{E921D008-AA3A-4F02-9A1E-CDCA60D44FEA}" type="pres">
      <dgm:prSet presAssocID="{9308B21F-D1D2-4396-87F4-98B8878123E6}" presName="tx1" presStyleLbl="revTx" presStyleIdx="4" presStyleCnt="6"/>
      <dgm:spPr/>
    </dgm:pt>
    <dgm:pt modelId="{DD076AC7-47DF-4BA8-98B8-5436D7A97874}" type="pres">
      <dgm:prSet presAssocID="{9308B21F-D1D2-4396-87F4-98B8878123E6}" presName="vert1" presStyleCnt="0"/>
      <dgm:spPr/>
    </dgm:pt>
    <dgm:pt modelId="{C598A559-D451-4489-BF98-7E4EF5DE915D}" type="pres">
      <dgm:prSet presAssocID="{69A58C78-19A3-4003-BEED-3E9A4D514B8A}" presName="thickLine" presStyleLbl="alignNode1" presStyleIdx="5" presStyleCnt="6"/>
      <dgm:spPr/>
    </dgm:pt>
    <dgm:pt modelId="{AF12C314-87F3-4A88-BC03-0EF6749F75D4}" type="pres">
      <dgm:prSet presAssocID="{69A58C78-19A3-4003-BEED-3E9A4D514B8A}" presName="horz1" presStyleCnt="0"/>
      <dgm:spPr/>
    </dgm:pt>
    <dgm:pt modelId="{789251C1-147F-42D2-B8BA-49DC1E926D33}" type="pres">
      <dgm:prSet presAssocID="{69A58C78-19A3-4003-BEED-3E9A4D514B8A}" presName="tx1" presStyleLbl="revTx" presStyleIdx="5" presStyleCnt="6"/>
      <dgm:spPr/>
    </dgm:pt>
    <dgm:pt modelId="{69F33903-489C-41AB-A367-BFABB8FD3E00}" type="pres">
      <dgm:prSet presAssocID="{69A58C78-19A3-4003-BEED-3E9A4D514B8A}" presName="vert1" presStyleCnt="0"/>
      <dgm:spPr/>
    </dgm:pt>
  </dgm:ptLst>
  <dgm:cxnLst>
    <dgm:cxn modelId="{E74B5001-972F-4AB4-BB72-5CBDE268C206}" srcId="{E1736275-D41D-4009-9BF5-0D5D77CE9CFB}" destId="{9BFC9228-83CD-41D9-ACE8-02EC5D888D54}" srcOrd="1" destOrd="0" parTransId="{6AC43FBD-1D02-4B07-9B87-9B1587102AE4}" sibTransId="{A9DBDF66-1B89-4B26-8160-9D4041DCA9E8}"/>
    <dgm:cxn modelId="{F54D1245-39EC-419A-9A3E-A5C31C0EEC0F}" type="presOf" srcId="{DB8938A8-A02A-49D8-8124-6250C8D8554F}" destId="{6B5F6FB4-CDB7-481D-A353-1215FF87623B}" srcOrd="0" destOrd="0" presId="urn:microsoft.com/office/officeart/2008/layout/LinedList"/>
    <dgm:cxn modelId="{FB589353-DB96-47F5-B5D4-2ABFC6AAF503}" srcId="{E1736275-D41D-4009-9BF5-0D5D77CE9CFB}" destId="{DB8938A8-A02A-49D8-8124-6250C8D8554F}" srcOrd="2" destOrd="0" parTransId="{AB6908E1-516C-470E-BC5D-6A2954DF1761}" sibTransId="{20733375-B294-40EE-B666-9937ACEBC37A}"/>
    <dgm:cxn modelId="{D369C657-E49E-4FA2-AB4C-C12327E69811}" srcId="{E1736275-D41D-4009-9BF5-0D5D77CE9CFB}" destId="{69A58C78-19A3-4003-BEED-3E9A4D514B8A}" srcOrd="5" destOrd="0" parTransId="{91F72394-14F0-4D2A-9A3D-388E4DFF040E}" sibTransId="{441F8499-2443-4BF7-ADB3-BAE1269FAB38}"/>
    <dgm:cxn modelId="{36CAC67D-7AD6-476E-9FE1-BE8E1C5857C9}" srcId="{E1736275-D41D-4009-9BF5-0D5D77CE9CFB}" destId="{98FD90F7-F4AC-44F6-9DBD-AD6A9F0BC654}" srcOrd="3" destOrd="0" parTransId="{8CB7B1D4-FC24-410E-B7CD-0A54C8AD6F6C}" sibTransId="{C6290B4A-7522-486A-B27C-E6691EA5E621}"/>
    <dgm:cxn modelId="{021DAA96-AFBA-408F-A64C-C394869EE197}" type="presOf" srcId="{9308B21F-D1D2-4396-87F4-98B8878123E6}" destId="{E921D008-AA3A-4F02-9A1E-CDCA60D44FEA}" srcOrd="0" destOrd="0" presId="urn:microsoft.com/office/officeart/2008/layout/LinedList"/>
    <dgm:cxn modelId="{43339EB1-13F1-4DB2-B997-309F346A113B}" srcId="{E1736275-D41D-4009-9BF5-0D5D77CE9CFB}" destId="{9308B21F-D1D2-4396-87F4-98B8878123E6}" srcOrd="4" destOrd="0" parTransId="{8A9A208C-8959-452F-9A65-23DD8A72C1D5}" sibTransId="{7EB13256-4AA5-4F70-8818-D901E903E528}"/>
    <dgm:cxn modelId="{34AEC1B4-D966-4947-8C14-29CBB0FA64D9}" type="presOf" srcId="{98FD90F7-F4AC-44F6-9DBD-AD6A9F0BC654}" destId="{E068E900-6602-4C2F-B943-857C331841D3}" srcOrd="0" destOrd="0" presId="urn:microsoft.com/office/officeart/2008/layout/LinedList"/>
    <dgm:cxn modelId="{05DCE2C0-A700-4AAC-84DA-8F4301773E34}" type="presOf" srcId="{9BFC9228-83CD-41D9-ACE8-02EC5D888D54}" destId="{74512449-5085-425B-AE93-EEE5B38C6D85}" srcOrd="0" destOrd="0" presId="urn:microsoft.com/office/officeart/2008/layout/LinedList"/>
    <dgm:cxn modelId="{A7E85CCA-4AD0-40C4-B709-A3C1BB71C93D}" type="presOf" srcId="{E1736275-D41D-4009-9BF5-0D5D77CE9CFB}" destId="{4A3AC30D-BB13-4C55-900C-318DC3AD5D0C}" srcOrd="0" destOrd="0" presId="urn:microsoft.com/office/officeart/2008/layout/LinedList"/>
    <dgm:cxn modelId="{5ACDF9CC-1A4A-4690-B4F9-1C73D2BFD536}" type="presOf" srcId="{69A58C78-19A3-4003-BEED-3E9A4D514B8A}" destId="{789251C1-147F-42D2-B8BA-49DC1E926D33}" srcOrd="0" destOrd="0" presId="urn:microsoft.com/office/officeart/2008/layout/LinedList"/>
    <dgm:cxn modelId="{92D56DCF-91ED-4512-868E-B9158E0B42F3}" srcId="{E1736275-D41D-4009-9BF5-0D5D77CE9CFB}" destId="{B5ACDF91-A47A-4BAC-9A1F-0952D64408F7}" srcOrd="0" destOrd="0" parTransId="{C8C4004C-BAF3-4766-B4D6-E340C03496CE}" sibTransId="{B23BA862-2F25-4F9B-BCA1-C1E51E65BAFE}"/>
    <dgm:cxn modelId="{A70C89CF-6F7E-46FA-B248-24FD37A59CC8}" type="presOf" srcId="{B5ACDF91-A47A-4BAC-9A1F-0952D64408F7}" destId="{6C92D463-0668-4664-B709-A16F768816D7}" srcOrd="0" destOrd="0" presId="urn:microsoft.com/office/officeart/2008/layout/LinedList"/>
    <dgm:cxn modelId="{8A197C8B-1B93-495F-B6EC-CD31CED3AB7C}" type="presParOf" srcId="{4A3AC30D-BB13-4C55-900C-318DC3AD5D0C}" destId="{A98420F4-EBB0-4792-967E-A88591279CE6}" srcOrd="0" destOrd="0" presId="urn:microsoft.com/office/officeart/2008/layout/LinedList"/>
    <dgm:cxn modelId="{09DBF3C3-E860-4883-A9B1-FB3CB530E55B}" type="presParOf" srcId="{4A3AC30D-BB13-4C55-900C-318DC3AD5D0C}" destId="{AC587EF6-7F75-41A2-8686-A34F88196CE2}" srcOrd="1" destOrd="0" presId="urn:microsoft.com/office/officeart/2008/layout/LinedList"/>
    <dgm:cxn modelId="{D078ED6B-4FF5-47D9-ACBD-7B79EBA8C1AC}" type="presParOf" srcId="{AC587EF6-7F75-41A2-8686-A34F88196CE2}" destId="{6C92D463-0668-4664-B709-A16F768816D7}" srcOrd="0" destOrd="0" presId="urn:microsoft.com/office/officeart/2008/layout/LinedList"/>
    <dgm:cxn modelId="{C7DFB448-CCF7-4DC4-B650-DF7D42C5A0AE}" type="presParOf" srcId="{AC587EF6-7F75-41A2-8686-A34F88196CE2}" destId="{4AB74C7B-56A6-4470-887D-6F4DD20BC405}" srcOrd="1" destOrd="0" presId="urn:microsoft.com/office/officeart/2008/layout/LinedList"/>
    <dgm:cxn modelId="{CFB9F7E7-3AFC-4864-83D0-8D05294F6BA2}" type="presParOf" srcId="{4A3AC30D-BB13-4C55-900C-318DC3AD5D0C}" destId="{60019DD2-7BBA-4248-B99A-BBCFC2F61012}" srcOrd="2" destOrd="0" presId="urn:microsoft.com/office/officeart/2008/layout/LinedList"/>
    <dgm:cxn modelId="{681FE9AE-AA6A-4E74-93DA-7043EAB8B71A}" type="presParOf" srcId="{4A3AC30D-BB13-4C55-900C-318DC3AD5D0C}" destId="{BA11322B-90E7-4BA1-AAC5-912D2A99F76C}" srcOrd="3" destOrd="0" presId="urn:microsoft.com/office/officeart/2008/layout/LinedList"/>
    <dgm:cxn modelId="{B66470B1-EDFE-4246-BF56-553558620388}" type="presParOf" srcId="{BA11322B-90E7-4BA1-AAC5-912D2A99F76C}" destId="{74512449-5085-425B-AE93-EEE5B38C6D85}" srcOrd="0" destOrd="0" presId="urn:microsoft.com/office/officeart/2008/layout/LinedList"/>
    <dgm:cxn modelId="{056C08A1-C5B2-465F-BC21-33CBBABBB59C}" type="presParOf" srcId="{BA11322B-90E7-4BA1-AAC5-912D2A99F76C}" destId="{59257768-7D7A-4B6D-AE24-D25582351AE3}" srcOrd="1" destOrd="0" presId="urn:microsoft.com/office/officeart/2008/layout/LinedList"/>
    <dgm:cxn modelId="{2405661B-6591-4D7B-894A-5B7FA9021D35}" type="presParOf" srcId="{4A3AC30D-BB13-4C55-900C-318DC3AD5D0C}" destId="{48F0EAE0-9661-4FF0-9CB3-D212D536362E}" srcOrd="4" destOrd="0" presId="urn:microsoft.com/office/officeart/2008/layout/LinedList"/>
    <dgm:cxn modelId="{04CB8251-CF2D-4730-983F-386A3F9F9DE7}" type="presParOf" srcId="{4A3AC30D-BB13-4C55-900C-318DC3AD5D0C}" destId="{58C8A5F9-D59E-42EC-8650-DC0B2A2164F0}" srcOrd="5" destOrd="0" presId="urn:microsoft.com/office/officeart/2008/layout/LinedList"/>
    <dgm:cxn modelId="{4342D8EA-2D7E-4014-AA83-B779EFA48C11}" type="presParOf" srcId="{58C8A5F9-D59E-42EC-8650-DC0B2A2164F0}" destId="{6B5F6FB4-CDB7-481D-A353-1215FF87623B}" srcOrd="0" destOrd="0" presId="urn:microsoft.com/office/officeart/2008/layout/LinedList"/>
    <dgm:cxn modelId="{D3060056-83E3-452A-BE45-35929A61F6E7}" type="presParOf" srcId="{58C8A5F9-D59E-42EC-8650-DC0B2A2164F0}" destId="{533CCBF9-630F-4A9D-A58A-2E57B341785D}" srcOrd="1" destOrd="0" presId="urn:microsoft.com/office/officeart/2008/layout/LinedList"/>
    <dgm:cxn modelId="{21338461-9707-400C-B42F-43FBB824077A}" type="presParOf" srcId="{4A3AC30D-BB13-4C55-900C-318DC3AD5D0C}" destId="{03352B2B-14BB-4BE9-AD44-81B3E4A456B9}" srcOrd="6" destOrd="0" presId="urn:microsoft.com/office/officeart/2008/layout/LinedList"/>
    <dgm:cxn modelId="{11ADE569-8C84-42A7-A040-14FB6F7B56B7}" type="presParOf" srcId="{4A3AC30D-BB13-4C55-900C-318DC3AD5D0C}" destId="{89935DA4-51C1-42BC-8A7E-CB8BDDDD546B}" srcOrd="7" destOrd="0" presId="urn:microsoft.com/office/officeart/2008/layout/LinedList"/>
    <dgm:cxn modelId="{64669336-9ACE-4FF6-AACF-27EA833140E4}" type="presParOf" srcId="{89935DA4-51C1-42BC-8A7E-CB8BDDDD546B}" destId="{E068E900-6602-4C2F-B943-857C331841D3}" srcOrd="0" destOrd="0" presId="urn:microsoft.com/office/officeart/2008/layout/LinedList"/>
    <dgm:cxn modelId="{FB6DB545-BAB9-4699-B2D8-CD7131F2F7CF}" type="presParOf" srcId="{89935DA4-51C1-42BC-8A7E-CB8BDDDD546B}" destId="{B1E7E141-8B33-453A-9986-2AA6F6EEC3D3}" srcOrd="1" destOrd="0" presId="urn:microsoft.com/office/officeart/2008/layout/LinedList"/>
    <dgm:cxn modelId="{BAECEBCF-1CBE-4F90-911C-2FB5882401F3}" type="presParOf" srcId="{4A3AC30D-BB13-4C55-900C-318DC3AD5D0C}" destId="{1B8782E1-2ADE-440F-A3B4-4DDA83044EE7}" srcOrd="8" destOrd="0" presId="urn:microsoft.com/office/officeart/2008/layout/LinedList"/>
    <dgm:cxn modelId="{19301F9A-9F3C-403B-87C0-0957C8065D7A}" type="presParOf" srcId="{4A3AC30D-BB13-4C55-900C-318DC3AD5D0C}" destId="{FA45BD59-10EF-4FC7-8DFD-72CDAF700EF0}" srcOrd="9" destOrd="0" presId="urn:microsoft.com/office/officeart/2008/layout/LinedList"/>
    <dgm:cxn modelId="{2D2F5BBA-D019-4687-93AC-1C9D50132BB6}" type="presParOf" srcId="{FA45BD59-10EF-4FC7-8DFD-72CDAF700EF0}" destId="{E921D008-AA3A-4F02-9A1E-CDCA60D44FEA}" srcOrd="0" destOrd="0" presId="urn:microsoft.com/office/officeart/2008/layout/LinedList"/>
    <dgm:cxn modelId="{D2DA61A7-5894-4A9A-8F80-C968312D8A0B}" type="presParOf" srcId="{FA45BD59-10EF-4FC7-8DFD-72CDAF700EF0}" destId="{DD076AC7-47DF-4BA8-98B8-5436D7A97874}" srcOrd="1" destOrd="0" presId="urn:microsoft.com/office/officeart/2008/layout/LinedList"/>
    <dgm:cxn modelId="{D15AE37C-818C-4751-BC6F-3718683171FF}" type="presParOf" srcId="{4A3AC30D-BB13-4C55-900C-318DC3AD5D0C}" destId="{C598A559-D451-4489-BF98-7E4EF5DE915D}" srcOrd="10" destOrd="0" presId="urn:microsoft.com/office/officeart/2008/layout/LinedList"/>
    <dgm:cxn modelId="{D05D1F64-6404-4BF3-9D66-F700BD51DD1A}" type="presParOf" srcId="{4A3AC30D-BB13-4C55-900C-318DC3AD5D0C}" destId="{AF12C314-87F3-4A88-BC03-0EF6749F75D4}" srcOrd="11" destOrd="0" presId="urn:microsoft.com/office/officeart/2008/layout/LinedList"/>
    <dgm:cxn modelId="{AE5E3023-6850-4EEE-A8A4-745AD1C2F03C}" type="presParOf" srcId="{AF12C314-87F3-4A88-BC03-0EF6749F75D4}" destId="{789251C1-147F-42D2-B8BA-49DC1E926D33}" srcOrd="0" destOrd="0" presId="urn:microsoft.com/office/officeart/2008/layout/LinedList"/>
    <dgm:cxn modelId="{205CCA9C-8693-4A39-944B-DDA6D8F44D3E}" type="presParOf" srcId="{AF12C314-87F3-4A88-BC03-0EF6749F75D4}" destId="{69F33903-489C-41AB-A367-BFABB8FD3E0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F1BBE6-8F74-4168-91E6-62CA1CE077D3}"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C96A6E0-3480-47EA-8CC8-992DE4202085}">
      <dgm:prSet/>
      <dgm:spPr/>
      <dgm:t>
        <a:bodyPr/>
        <a:lstStyle/>
        <a:p>
          <a:r>
            <a:rPr lang="hr-HR"/>
            <a:t>Teški metali se definiraju kao metali s gustoćom većom od 5 g/cm3 . </a:t>
          </a:r>
          <a:endParaRPr lang="en-US"/>
        </a:p>
      </dgm:t>
    </dgm:pt>
    <dgm:pt modelId="{E3ECC161-2B19-4462-8D30-37F67C28A064}" type="parTrans" cxnId="{86C3C8B2-172A-46DE-B19D-75AFEDDD37FC}">
      <dgm:prSet/>
      <dgm:spPr/>
      <dgm:t>
        <a:bodyPr/>
        <a:lstStyle/>
        <a:p>
          <a:endParaRPr lang="en-US"/>
        </a:p>
      </dgm:t>
    </dgm:pt>
    <dgm:pt modelId="{FCC97D6F-58EC-4D97-A226-3EC3A763E76E}" type="sibTrans" cxnId="{86C3C8B2-172A-46DE-B19D-75AFEDDD37FC}">
      <dgm:prSet/>
      <dgm:spPr/>
      <dgm:t>
        <a:bodyPr/>
        <a:lstStyle/>
        <a:p>
          <a:endParaRPr lang="en-US"/>
        </a:p>
      </dgm:t>
    </dgm:pt>
    <dgm:pt modelId="{4660D501-595F-484F-8637-B13B91E78689}">
      <dgm:prSet/>
      <dgm:spPr/>
      <dgm:t>
        <a:bodyPr/>
        <a:lstStyle/>
        <a:p>
          <a:r>
            <a:rPr lang="hr-HR"/>
            <a:t>Dijele se na esencijalne (bakar, cink, mangan, željezo, molibden, selen) i neesencijalne (olovo, živa, kadmij, arsen, aluminij, kositar, kobalt, paladij, platina).</a:t>
          </a:r>
          <a:endParaRPr lang="en-US"/>
        </a:p>
      </dgm:t>
    </dgm:pt>
    <dgm:pt modelId="{AEDF22C9-83B3-4010-B392-33DF33D36B45}" type="parTrans" cxnId="{1A4392D5-E8C0-4D9F-A591-674C874C48AB}">
      <dgm:prSet/>
      <dgm:spPr/>
      <dgm:t>
        <a:bodyPr/>
        <a:lstStyle/>
        <a:p>
          <a:endParaRPr lang="en-US"/>
        </a:p>
      </dgm:t>
    </dgm:pt>
    <dgm:pt modelId="{660DD4F6-4A2B-4F6F-97E0-B679DF3E205E}" type="sibTrans" cxnId="{1A4392D5-E8C0-4D9F-A591-674C874C48AB}">
      <dgm:prSet/>
      <dgm:spPr/>
      <dgm:t>
        <a:bodyPr/>
        <a:lstStyle/>
        <a:p>
          <a:endParaRPr lang="en-US"/>
        </a:p>
      </dgm:t>
    </dgm:pt>
    <dgm:pt modelId="{6042F34B-A06D-4DA8-809D-AA38B11FF790}">
      <dgm:prSet/>
      <dgm:spPr/>
      <dgm:t>
        <a:bodyPr/>
        <a:lstStyle/>
        <a:p>
          <a:r>
            <a:rPr lang="hr-HR"/>
            <a:t>Neki teški metali su neophodni za normalnu funkciju organizma, no ovisno o koncentraciji metala mogu se ponašati kao otrovi te štetno djelovati na ljudsko zdravlje. </a:t>
          </a:r>
          <a:endParaRPr lang="en-US"/>
        </a:p>
      </dgm:t>
    </dgm:pt>
    <dgm:pt modelId="{117CC2A3-1883-44B5-AEAE-2570DA1C4D2F}" type="parTrans" cxnId="{0BF3BCD5-EFF9-4AD1-835E-3F88E442E2BC}">
      <dgm:prSet/>
      <dgm:spPr/>
      <dgm:t>
        <a:bodyPr/>
        <a:lstStyle/>
        <a:p>
          <a:endParaRPr lang="en-US"/>
        </a:p>
      </dgm:t>
    </dgm:pt>
    <dgm:pt modelId="{40B0ED89-B9A6-4E6B-A0D5-7E2C7916E7F7}" type="sibTrans" cxnId="{0BF3BCD5-EFF9-4AD1-835E-3F88E442E2BC}">
      <dgm:prSet/>
      <dgm:spPr/>
      <dgm:t>
        <a:bodyPr/>
        <a:lstStyle/>
        <a:p>
          <a:endParaRPr lang="en-US"/>
        </a:p>
      </dgm:t>
    </dgm:pt>
    <dgm:pt modelId="{2180AF96-0BBD-43E9-82EC-12D5E3F1053D}">
      <dgm:prSet/>
      <dgm:spPr/>
      <dgm:t>
        <a:bodyPr/>
        <a:lstStyle/>
        <a:p>
          <a:r>
            <a:rPr lang="hr-HR" dirty="0"/>
            <a:t>U najgorim slučajevima mogu dovesti do teških deformacija, kome i smrti</a:t>
          </a:r>
          <a:endParaRPr lang="en-US" dirty="0"/>
        </a:p>
      </dgm:t>
    </dgm:pt>
    <dgm:pt modelId="{C7D6FFFD-0139-44B0-BAEA-8476AC71A3A2}" type="parTrans" cxnId="{39F958F3-3AC6-4FA5-A254-858FB7FEB515}">
      <dgm:prSet/>
      <dgm:spPr/>
      <dgm:t>
        <a:bodyPr/>
        <a:lstStyle/>
        <a:p>
          <a:endParaRPr lang="en-US"/>
        </a:p>
      </dgm:t>
    </dgm:pt>
    <dgm:pt modelId="{81737F3B-2F1F-46B5-BEFA-D0B412BFF270}" type="sibTrans" cxnId="{39F958F3-3AC6-4FA5-A254-858FB7FEB515}">
      <dgm:prSet/>
      <dgm:spPr/>
      <dgm:t>
        <a:bodyPr/>
        <a:lstStyle/>
        <a:p>
          <a:endParaRPr lang="en-US"/>
        </a:p>
      </dgm:t>
    </dgm:pt>
    <dgm:pt modelId="{3DDCC7E0-C419-4A2B-8392-15869F0CCAB0}" type="pres">
      <dgm:prSet presAssocID="{7CF1BBE6-8F74-4168-91E6-62CA1CE077D3}" presName="vert0" presStyleCnt="0">
        <dgm:presLayoutVars>
          <dgm:dir/>
          <dgm:animOne val="branch"/>
          <dgm:animLvl val="lvl"/>
        </dgm:presLayoutVars>
      </dgm:prSet>
      <dgm:spPr/>
    </dgm:pt>
    <dgm:pt modelId="{DC65186A-BCE8-4053-9338-05CE47BDAC99}" type="pres">
      <dgm:prSet presAssocID="{3C96A6E0-3480-47EA-8CC8-992DE4202085}" presName="thickLine" presStyleLbl="alignNode1" presStyleIdx="0" presStyleCnt="4"/>
      <dgm:spPr/>
    </dgm:pt>
    <dgm:pt modelId="{84A0ADCB-AAF1-4B20-81D4-4BF55EF9FB6F}" type="pres">
      <dgm:prSet presAssocID="{3C96A6E0-3480-47EA-8CC8-992DE4202085}" presName="horz1" presStyleCnt="0"/>
      <dgm:spPr/>
    </dgm:pt>
    <dgm:pt modelId="{6389913D-BB15-4576-AA27-47F79BB28840}" type="pres">
      <dgm:prSet presAssocID="{3C96A6E0-3480-47EA-8CC8-992DE4202085}" presName="tx1" presStyleLbl="revTx" presStyleIdx="0" presStyleCnt="4"/>
      <dgm:spPr/>
    </dgm:pt>
    <dgm:pt modelId="{06EFCE0D-34DD-4082-9933-C175125BE290}" type="pres">
      <dgm:prSet presAssocID="{3C96A6E0-3480-47EA-8CC8-992DE4202085}" presName="vert1" presStyleCnt="0"/>
      <dgm:spPr/>
    </dgm:pt>
    <dgm:pt modelId="{CB26406C-537F-4664-A606-8C18655485FC}" type="pres">
      <dgm:prSet presAssocID="{4660D501-595F-484F-8637-B13B91E78689}" presName="thickLine" presStyleLbl="alignNode1" presStyleIdx="1" presStyleCnt="4"/>
      <dgm:spPr/>
    </dgm:pt>
    <dgm:pt modelId="{4B0FF262-B5D4-4FDC-A955-A428324D3464}" type="pres">
      <dgm:prSet presAssocID="{4660D501-595F-484F-8637-B13B91E78689}" presName="horz1" presStyleCnt="0"/>
      <dgm:spPr/>
    </dgm:pt>
    <dgm:pt modelId="{01302BF0-95FA-4486-B068-F3FB0FC64F21}" type="pres">
      <dgm:prSet presAssocID="{4660D501-595F-484F-8637-B13B91E78689}" presName="tx1" presStyleLbl="revTx" presStyleIdx="1" presStyleCnt="4"/>
      <dgm:spPr/>
    </dgm:pt>
    <dgm:pt modelId="{C9421065-530C-4D2F-BE30-2FEA6AD42512}" type="pres">
      <dgm:prSet presAssocID="{4660D501-595F-484F-8637-B13B91E78689}" presName="vert1" presStyleCnt="0"/>
      <dgm:spPr/>
    </dgm:pt>
    <dgm:pt modelId="{EF766AFB-FCBC-48C7-93E8-52803BD468A4}" type="pres">
      <dgm:prSet presAssocID="{6042F34B-A06D-4DA8-809D-AA38B11FF790}" presName="thickLine" presStyleLbl="alignNode1" presStyleIdx="2" presStyleCnt="4"/>
      <dgm:spPr/>
    </dgm:pt>
    <dgm:pt modelId="{19BFEB45-532D-469E-B888-C334C376D077}" type="pres">
      <dgm:prSet presAssocID="{6042F34B-A06D-4DA8-809D-AA38B11FF790}" presName="horz1" presStyleCnt="0"/>
      <dgm:spPr/>
    </dgm:pt>
    <dgm:pt modelId="{90BB3B62-E46E-4479-80ED-1215325CCA3E}" type="pres">
      <dgm:prSet presAssocID="{6042F34B-A06D-4DA8-809D-AA38B11FF790}" presName="tx1" presStyleLbl="revTx" presStyleIdx="2" presStyleCnt="4"/>
      <dgm:spPr/>
    </dgm:pt>
    <dgm:pt modelId="{7710D9B0-65F0-474E-A973-D9E111784526}" type="pres">
      <dgm:prSet presAssocID="{6042F34B-A06D-4DA8-809D-AA38B11FF790}" presName="vert1" presStyleCnt="0"/>
      <dgm:spPr/>
    </dgm:pt>
    <dgm:pt modelId="{B3E81D1E-9450-4F66-A2C0-F769CC7B6E44}" type="pres">
      <dgm:prSet presAssocID="{2180AF96-0BBD-43E9-82EC-12D5E3F1053D}" presName="thickLine" presStyleLbl="alignNode1" presStyleIdx="3" presStyleCnt="4"/>
      <dgm:spPr/>
    </dgm:pt>
    <dgm:pt modelId="{638F8462-FA52-4483-8617-5282AA51FB2F}" type="pres">
      <dgm:prSet presAssocID="{2180AF96-0BBD-43E9-82EC-12D5E3F1053D}" presName="horz1" presStyleCnt="0"/>
      <dgm:spPr/>
    </dgm:pt>
    <dgm:pt modelId="{6540420F-F445-4368-BB2D-766ECA6EAE31}" type="pres">
      <dgm:prSet presAssocID="{2180AF96-0BBD-43E9-82EC-12D5E3F1053D}" presName="tx1" presStyleLbl="revTx" presStyleIdx="3" presStyleCnt="4"/>
      <dgm:spPr/>
    </dgm:pt>
    <dgm:pt modelId="{395A556B-8682-4057-BCAB-FA91AEE113A6}" type="pres">
      <dgm:prSet presAssocID="{2180AF96-0BBD-43E9-82EC-12D5E3F1053D}" presName="vert1" presStyleCnt="0"/>
      <dgm:spPr/>
    </dgm:pt>
  </dgm:ptLst>
  <dgm:cxnLst>
    <dgm:cxn modelId="{8C853F49-BE88-4ED5-9393-BFFA9D97E981}" type="presOf" srcId="{2180AF96-0BBD-43E9-82EC-12D5E3F1053D}" destId="{6540420F-F445-4368-BB2D-766ECA6EAE31}" srcOrd="0" destOrd="0" presId="urn:microsoft.com/office/officeart/2008/layout/LinedList"/>
    <dgm:cxn modelId="{9AC2256F-D7E4-4BB1-B51B-4749E2173798}" type="presOf" srcId="{6042F34B-A06D-4DA8-809D-AA38B11FF790}" destId="{90BB3B62-E46E-4479-80ED-1215325CCA3E}" srcOrd="0" destOrd="0" presId="urn:microsoft.com/office/officeart/2008/layout/LinedList"/>
    <dgm:cxn modelId="{004D0D9A-1A01-4C59-916F-C8200AA1ADCF}" type="presOf" srcId="{7CF1BBE6-8F74-4168-91E6-62CA1CE077D3}" destId="{3DDCC7E0-C419-4A2B-8392-15869F0CCAB0}" srcOrd="0" destOrd="0" presId="urn:microsoft.com/office/officeart/2008/layout/LinedList"/>
    <dgm:cxn modelId="{801B64A8-1955-4092-8885-7594BED59B8D}" type="presOf" srcId="{4660D501-595F-484F-8637-B13B91E78689}" destId="{01302BF0-95FA-4486-B068-F3FB0FC64F21}" srcOrd="0" destOrd="0" presId="urn:microsoft.com/office/officeart/2008/layout/LinedList"/>
    <dgm:cxn modelId="{86C3C8B2-172A-46DE-B19D-75AFEDDD37FC}" srcId="{7CF1BBE6-8F74-4168-91E6-62CA1CE077D3}" destId="{3C96A6E0-3480-47EA-8CC8-992DE4202085}" srcOrd="0" destOrd="0" parTransId="{E3ECC161-2B19-4462-8D30-37F67C28A064}" sibTransId="{FCC97D6F-58EC-4D97-A226-3EC3A763E76E}"/>
    <dgm:cxn modelId="{1A4392D5-E8C0-4D9F-A591-674C874C48AB}" srcId="{7CF1BBE6-8F74-4168-91E6-62CA1CE077D3}" destId="{4660D501-595F-484F-8637-B13B91E78689}" srcOrd="1" destOrd="0" parTransId="{AEDF22C9-83B3-4010-B392-33DF33D36B45}" sibTransId="{660DD4F6-4A2B-4F6F-97E0-B679DF3E205E}"/>
    <dgm:cxn modelId="{0BF3BCD5-EFF9-4AD1-835E-3F88E442E2BC}" srcId="{7CF1BBE6-8F74-4168-91E6-62CA1CE077D3}" destId="{6042F34B-A06D-4DA8-809D-AA38B11FF790}" srcOrd="2" destOrd="0" parTransId="{117CC2A3-1883-44B5-AEAE-2570DA1C4D2F}" sibTransId="{40B0ED89-B9A6-4E6B-A0D5-7E2C7916E7F7}"/>
    <dgm:cxn modelId="{1ED364DF-039A-4E0D-9F5D-692158ECB06A}" type="presOf" srcId="{3C96A6E0-3480-47EA-8CC8-992DE4202085}" destId="{6389913D-BB15-4576-AA27-47F79BB28840}" srcOrd="0" destOrd="0" presId="urn:microsoft.com/office/officeart/2008/layout/LinedList"/>
    <dgm:cxn modelId="{39F958F3-3AC6-4FA5-A254-858FB7FEB515}" srcId="{7CF1BBE6-8F74-4168-91E6-62CA1CE077D3}" destId="{2180AF96-0BBD-43E9-82EC-12D5E3F1053D}" srcOrd="3" destOrd="0" parTransId="{C7D6FFFD-0139-44B0-BAEA-8476AC71A3A2}" sibTransId="{81737F3B-2F1F-46B5-BEFA-D0B412BFF270}"/>
    <dgm:cxn modelId="{05CE8802-3ABD-4928-9030-DE0A7033E008}" type="presParOf" srcId="{3DDCC7E0-C419-4A2B-8392-15869F0CCAB0}" destId="{DC65186A-BCE8-4053-9338-05CE47BDAC99}" srcOrd="0" destOrd="0" presId="urn:microsoft.com/office/officeart/2008/layout/LinedList"/>
    <dgm:cxn modelId="{E444A163-E541-4BF2-91E4-51AB6E681C24}" type="presParOf" srcId="{3DDCC7E0-C419-4A2B-8392-15869F0CCAB0}" destId="{84A0ADCB-AAF1-4B20-81D4-4BF55EF9FB6F}" srcOrd="1" destOrd="0" presId="urn:microsoft.com/office/officeart/2008/layout/LinedList"/>
    <dgm:cxn modelId="{CECE15B3-77E5-4AAE-92B7-E71CBFB6E045}" type="presParOf" srcId="{84A0ADCB-AAF1-4B20-81D4-4BF55EF9FB6F}" destId="{6389913D-BB15-4576-AA27-47F79BB28840}" srcOrd="0" destOrd="0" presId="urn:microsoft.com/office/officeart/2008/layout/LinedList"/>
    <dgm:cxn modelId="{DA5E046C-10A1-48C1-8215-8032CEAE703E}" type="presParOf" srcId="{84A0ADCB-AAF1-4B20-81D4-4BF55EF9FB6F}" destId="{06EFCE0D-34DD-4082-9933-C175125BE290}" srcOrd="1" destOrd="0" presId="urn:microsoft.com/office/officeart/2008/layout/LinedList"/>
    <dgm:cxn modelId="{F57A3108-437F-4C0D-9E15-F201E5B191B7}" type="presParOf" srcId="{3DDCC7E0-C419-4A2B-8392-15869F0CCAB0}" destId="{CB26406C-537F-4664-A606-8C18655485FC}" srcOrd="2" destOrd="0" presId="urn:microsoft.com/office/officeart/2008/layout/LinedList"/>
    <dgm:cxn modelId="{C59ED63F-E074-4321-8C42-01123C70112F}" type="presParOf" srcId="{3DDCC7E0-C419-4A2B-8392-15869F0CCAB0}" destId="{4B0FF262-B5D4-4FDC-A955-A428324D3464}" srcOrd="3" destOrd="0" presId="urn:microsoft.com/office/officeart/2008/layout/LinedList"/>
    <dgm:cxn modelId="{F92E410A-738F-44D0-9EB0-5E26D06C0FF8}" type="presParOf" srcId="{4B0FF262-B5D4-4FDC-A955-A428324D3464}" destId="{01302BF0-95FA-4486-B068-F3FB0FC64F21}" srcOrd="0" destOrd="0" presId="urn:microsoft.com/office/officeart/2008/layout/LinedList"/>
    <dgm:cxn modelId="{BAA54B28-4C50-4473-A348-C7532E73F988}" type="presParOf" srcId="{4B0FF262-B5D4-4FDC-A955-A428324D3464}" destId="{C9421065-530C-4D2F-BE30-2FEA6AD42512}" srcOrd="1" destOrd="0" presId="urn:microsoft.com/office/officeart/2008/layout/LinedList"/>
    <dgm:cxn modelId="{BF323F0D-9E4D-4CC1-B06C-40B27C4A0018}" type="presParOf" srcId="{3DDCC7E0-C419-4A2B-8392-15869F0CCAB0}" destId="{EF766AFB-FCBC-48C7-93E8-52803BD468A4}" srcOrd="4" destOrd="0" presId="urn:microsoft.com/office/officeart/2008/layout/LinedList"/>
    <dgm:cxn modelId="{EA12A619-6DA5-4B2F-823E-B343B345FDDF}" type="presParOf" srcId="{3DDCC7E0-C419-4A2B-8392-15869F0CCAB0}" destId="{19BFEB45-532D-469E-B888-C334C376D077}" srcOrd="5" destOrd="0" presId="urn:microsoft.com/office/officeart/2008/layout/LinedList"/>
    <dgm:cxn modelId="{C0287CFD-32E9-4D6F-B9D4-DEA175563CB5}" type="presParOf" srcId="{19BFEB45-532D-469E-B888-C334C376D077}" destId="{90BB3B62-E46E-4479-80ED-1215325CCA3E}" srcOrd="0" destOrd="0" presId="urn:microsoft.com/office/officeart/2008/layout/LinedList"/>
    <dgm:cxn modelId="{11D737F0-7A5A-45B8-8E51-FF91EC927AE4}" type="presParOf" srcId="{19BFEB45-532D-469E-B888-C334C376D077}" destId="{7710D9B0-65F0-474E-A973-D9E111784526}" srcOrd="1" destOrd="0" presId="urn:microsoft.com/office/officeart/2008/layout/LinedList"/>
    <dgm:cxn modelId="{12C9A00E-C6B3-4787-B38F-2A4B20DCD0E2}" type="presParOf" srcId="{3DDCC7E0-C419-4A2B-8392-15869F0CCAB0}" destId="{B3E81D1E-9450-4F66-A2C0-F769CC7B6E44}" srcOrd="6" destOrd="0" presId="urn:microsoft.com/office/officeart/2008/layout/LinedList"/>
    <dgm:cxn modelId="{8837BA11-DF7C-4C39-8DB9-7D3CE91D1F35}" type="presParOf" srcId="{3DDCC7E0-C419-4A2B-8392-15869F0CCAB0}" destId="{638F8462-FA52-4483-8617-5282AA51FB2F}" srcOrd="7" destOrd="0" presId="urn:microsoft.com/office/officeart/2008/layout/LinedList"/>
    <dgm:cxn modelId="{CA6B1882-3FE1-4937-A5CE-45B21465B592}" type="presParOf" srcId="{638F8462-FA52-4483-8617-5282AA51FB2F}" destId="{6540420F-F445-4368-BB2D-766ECA6EAE31}" srcOrd="0" destOrd="0" presId="urn:microsoft.com/office/officeart/2008/layout/LinedList"/>
    <dgm:cxn modelId="{74F87B11-6886-4C74-8CD8-E2A3A74C6176}" type="presParOf" srcId="{638F8462-FA52-4483-8617-5282AA51FB2F}" destId="{395A556B-8682-4057-BCAB-FA91AEE113A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8FB4B7-19BD-43D8-89B9-D6028A963B80}"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CA7E4BFC-2FE4-4D74-BFEB-2B3631D5DD6B}">
      <dgm:prSet/>
      <dgm:spPr/>
      <dgm:t>
        <a:bodyPr/>
        <a:lstStyle/>
        <a:p>
          <a:r>
            <a:rPr lang="hr-HR"/>
            <a:t>olovo (ispušni plinovi iz automobila, građevinski materijali, voda, neki čajevi)</a:t>
          </a:r>
          <a:endParaRPr lang="en-US"/>
        </a:p>
      </dgm:t>
    </dgm:pt>
    <dgm:pt modelId="{CC6F2541-5D09-4397-BA89-D35C362BFB04}" type="parTrans" cxnId="{C2AB443C-5AB4-4D36-AFB8-32062399C5F6}">
      <dgm:prSet/>
      <dgm:spPr/>
      <dgm:t>
        <a:bodyPr/>
        <a:lstStyle/>
        <a:p>
          <a:endParaRPr lang="en-US"/>
        </a:p>
      </dgm:t>
    </dgm:pt>
    <dgm:pt modelId="{1E3D7F35-497E-42B3-B6A9-FA52E2E5B004}" type="sibTrans" cxnId="{C2AB443C-5AB4-4D36-AFB8-32062399C5F6}">
      <dgm:prSet/>
      <dgm:spPr/>
      <dgm:t>
        <a:bodyPr/>
        <a:lstStyle/>
        <a:p>
          <a:endParaRPr lang="en-US"/>
        </a:p>
      </dgm:t>
    </dgm:pt>
    <dgm:pt modelId="{85B238E7-F174-45E5-8D11-A5958ED81FB7}">
      <dgm:prSet/>
      <dgm:spPr/>
      <dgm:t>
        <a:bodyPr/>
        <a:lstStyle/>
        <a:p>
          <a:r>
            <a:rPr lang="hr-HR"/>
            <a:t>živa (amalgamske zubne plombe, cjepiva, otopina kontaktnih leća, plodovi mora)</a:t>
          </a:r>
          <a:endParaRPr lang="en-US"/>
        </a:p>
      </dgm:t>
    </dgm:pt>
    <dgm:pt modelId="{C4790542-97D8-4AF3-9008-578A01D75DA2}" type="parTrans" cxnId="{35B968A1-A236-4644-8927-CA8362BE0088}">
      <dgm:prSet/>
      <dgm:spPr/>
      <dgm:t>
        <a:bodyPr/>
        <a:lstStyle/>
        <a:p>
          <a:endParaRPr lang="en-US"/>
        </a:p>
      </dgm:t>
    </dgm:pt>
    <dgm:pt modelId="{333503B2-C089-42BB-A0B8-C7EF52991690}" type="sibTrans" cxnId="{35B968A1-A236-4644-8927-CA8362BE0088}">
      <dgm:prSet/>
      <dgm:spPr/>
      <dgm:t>
        <a:bodyPr/>
        <a:lstStyle/>
        <a:p>
          <a:endParaRPr lang="en-US"/>
        </a:p>
      </dgm:t>
    </dgm:pt>
    <dgm:pt modelId="{A90E122D-3F7D-4C08-967A-BBB83F17C746}">
      <dgm:prSet/>
      <dgm:spPr/>
      <dgm:t>
        <a:bodyPr/>
        <a:lstStyle/>
        <a:p>
          <a:r>
            <a:rPr lang="hr-HR"/>
            <a:t>kadmij (cigarete, baterije, hidrogenizirana ulja, kava)</a:t>
          </a:r>
          <a:endParaRPr lang="en-US"/>
        </a:p>
      </dgm:t>
    </dgm:pt>
    <dgm:pt modelId="{C5072DA6-398F-48CC-B234-DC3872E1BDDC}" type="parTrans" cxnId="{1E7A81B6-6795-4502-8A23-9A1913EAEEBA}">
      <dgm:prSet/>
      <dgm:spPr/>
      <dgm:t>
        <a:bodyPr/>
        <a:lstStyle/>
        <a:p>
          <a:endParaRPr lang="en-US"/>
        </a:p>
      </dgm:t>
    </dgm:pt>
    <dgm:pt modelId="{4AC6712D-13DF-49FD-BB2F-29A769788D78}" type="sibTrans" cxnId="{1E7A81B6-6795-4502-8A23-9A1913EAEEBA}">
      <dgm:prSet/>
      <dgm:spPr/>
      <dgm:t>
        <a:bodyPr/>
        <a:lstStyle/>
        <a:p>
          <a:endParaRPr lang="en-US"/>
        </a:p>
      </dgm:t>
    </dgm:pt>
    <dgm:pt modelId="{3E3B275D-BB98-44D0-AFC3-FA959C3DDA17}">
      <dgm:prSet/>
      <dgm:spPr/>
      <dgm:t>
        <a:bodyPr/>
        <a:lstStyle/>
        <a:p>
          <a:r>
            <a:rPr lang="hr-HR"/>
            <a:t>arsen (perad, jaja)</a:t>
          </a:r>
          <a:endParaRPr lang="en-US"/>
        </a:p>
      </dgm:t>
    </dgm:pt>
    <dgm:pt modelId="{099701EB-D45F-4BB6-9349-979D37ED8FBA}" type="parTrans" cxnId="{BDFF8C94-722C-4893-8ED0-E6168C5DD60A}">
      <dgm:prSet/>
      <dgm:spPr/>
      <dgm:t>
        <a:bodyPr/>
        <a:lstStyle/>
        <a:p>
          <a:endParaRPr lang="en-US"/>
        </a:p>
      </dgm:t>
    </dgm:pt>
    <dgm:pt modelId="{9E935805-224C-4E0F-9077-E6AC390B64C0}" type="sibTrans" cxnId="{BDFF8C94-722C-4893-8ED0-E6168C5DD60A}">
      <dgm:prSet/>
      <dgm:spPr/>
      <dgm:t>
        <a:bodyPr/>
        <a:lstStyle/>
        <a:p>
          <a:endParaRPr lang="en-US"/>
        </a:p>
      </dgm:t>
    </dgm:pt>
    <dgm:pt modelId="{B8271276-73D5-4750-947D-84AE228A4911}">
      <dgm:prSet/>
      <dgm:spPr/>
      <dgm:t>
        <a:bodyPr/>
        <a:lstStyle/>
        <a:p>
          <a:r>
            <a:rPr lang="hr-HR"/>
            <a:t>aluminij (dezodorans, cjepiva, posuđe, neki čajevi)</a:t>
          </a:r>
          <a:endParaRPr lang="en-US"/>
        </a:p>
      </dgm:t>
    </dgm:pt>
    <dgm:pt modelId="{F7937930-C98C-499F-ADF6-AFFC76C33BAF}" type="parTrans" cxnId="{F296F906-4BD9-49D3-9CFC-314C7AC26E0A}">
      <dgm:prSet/>
      <dgm:spPr/>
      <dgm:t>
        <a:bodyPr/>
        <a:lstStyle/>
        <a:p>
          <a:endParaRPr lang="en-US"/>
        </a:p>
      </dgm:t>
    </dgm:pt>
    <dgm:pt modelId="{7FCC3853-80A0-4BE0-A66F-0F146C232D30}" type="sibTrans" cxnId="{F296F906-4BD9-49D3-9CFC-314C7AC26E0A}">
      <dgm:prSet/>
      <dgm:spPr/>
      <dgm:t>
        <a:bodyPr/>
        <a:lstStyle/>
        <a:p>
          <a:endParaRPr lang="en-US"/>
        </a:p>
      </dgm:t>
    </dgm:pt>
    <dgm:pt modelId="{9BAE3F2B-4CBF-4C03-BD32-1DE7529976BC}">
      <dgm:prSet/>
      <dgm:spPr/>
      <dgm:t>
        <a:bodyPr/>
        <a:lstStyle/>
        <a:p>
          <a:r>
            <a:rPr lang="hr-HR"/>
            <a:t>bizmut (šminka, lijekovi)</a:t>
          </a:r>
          <a:endParaRPr lang="en-US"/>
        </a:p>
      </dgm:t>
    </dgm:pt>
    <dgm:pt modelId="{D0CCD88D-F7DD-46B3-9E58-62DE8CBC3783}" type="parTrans" cxnId="{3A4BCB09-4711-4CFE-889D-F570F6334306}">
      <dgm:prSet/>
      <dgm:spPr/>
      <dgm:t>
        <a:bodyPr/>
        <a:lstStyle/>
        <a:p>
          <a:endParaRPr lang="en-US"/>
        </a:p>
      </dgm:t>
    </dgm:pt>
    <dgm:pt modelId="{5113197B-67BC-4BE6-A848-6E8147F4104E}" type="sibTrans" cxnId="{3A4BCB09-4711-4CFE-889D-F570F6334306}">
      <dgm:prSet/>
      <dgm:spPr/>
      <dgm:t>
        <a:bodyPr/>
        <a:lstStyle/>
        <a:p>
          <a:endParaRPr lang="en-US"/>
        </a:p>
      </dgm:t>
    </dgm:pt>
    <dgm:pt modelId="{85A3C04A-AEE2-488A-A36A-B65AA0ADBC1D}" type="pres">
      <dgm:prSet presAssocID="{3E8FB4B7-19BD-43D8-89B9-D6028A963B80}" presName="vert0" presStyleCnt="0">
        <dgm:presLayoutVars>
          <dgm:dir/>
          <dgm:animOne val="branch"/>
          <dgm:animLvl val="lvl"/>
        </dgm:presLayoutVars>
      </dgm:prSet>
      <dgm:spPr/>
    </dgm:pt>
    <dgm:pt modelId="{C635CCFC-A049-42A0-81D4-9051AC850FFB}" type="pres">
      <dgm:prSet presAssocID="{CA7E4BFC-2FE4-4D74-BFEB-2B3631D5DD6B}" presName="thickLine" presStyleLbl="alignNode1" presStyleIdx="0" presStyleCnt="6"/>
      <dgm:spPr/>
    </dgm:pt>
    <dgm:pt modelId="{A76163F3-0CE5-4994-B035-7F1DCBA2919C}" type="pres">
      <dgm:prSet presAssocID="{CA7E4BFC-2FE4-4D74-BFEB-2B3631D5DD6B}" presName="horz1" presStyleCnt="0"/>
      <dgm:spPr/>
    </dgm:pt>
    <dgm:pt modelId="{20A9C436-3B4C-4414-8E7D-F4D7E9580628}" type="pres">
      <dgm:prSet presAssocID="{CA7E4BFC-2FE4-4D74-BFEB-2B3631D5DD6B}" presName="tx1" presStyleLbl="revTx" presStyleIdx="0" presStyleCnt="6"/>
      <dgm:spPr/>
    </dgm:pt>
    <dgm:pt modelId="{E0C0FC68-D948-48EA-9135-46016C114CDA}" type="pres">
      <dgm:prSet presAssocID="{CA7E4BFC-2FE4-4D74-BFEB-2B3631D5DD6B}" presName="vert1" presStyleCnt="0"/>
      <dgm:spPr/>
    </dgm:pt>
    <dgm:pt modelId="{48365010-578C-45B1-9125-BF4CD6DE8DFA}" type="pres">
      <dgm:prSet presAssocID="{85B238E7-F174-45E5-8D11-A5958ED81FB7}" presName="thickLine" presStyleLbl="alignNode1" presStyleIdx="1" presStyleCnt="6"/>
      <dgm:spPr/>
    </dgm:pt>
    <dgm:pt modelId="{058CD409-3A49-4C42-B94E-4B0DFBBE724E}" type="pres">
      <dgm:prSet presAssocID="{85B238E7-F174-45E5-8D11-A5958ED81FB7}" presName="horz1" presStyleCnt="0"/>
      <dgm:spPr/>
    </dgm:pt>
    <dgm:pt modelId="{B2953CBA-3F9D-48D9-9C90-BF6CF7435685}" type="pres">
      <dgm:prSet presAssocID="{85B238E7-F174-45E5-8D11-A5958ED81FB7}" presName="tx1" presStyleLbl="revTx" presStyleIdx="1" presStyleCnt="6"/>
      <dgm:spPr/>
    </dgm:pt>
    <dgm:pt modelId="{F8B8FBF8-4A60-4E80-94A3-04351083D6DA}" type="pres">
      <dgm:prSet presAssocID="{85B238E7-F174-45E5-8D11-A5958ED81FB7}" presName="vert1" presStyleCnt="0"/>
      <dgm:spPr/>
    </dgm:pt>
    <dgm:pt modelId="{2381C034-B2CD-48EA-8D4D-2FD9FE7D2BCD}" type="pres">
      <dgm:prSet presAssocID="{A90E122D-3F7D-4C08-967A-BBB83F17C746}" presName="thickLine" presStyleLbl="alignNode1" presStyleIdx="2" presStyleCnt="6"/>
      <dgm:spPr/>
    </dgm:pt>
    <dgm:pt modelId="{E216EDDE-73CC-4C06-B32E-5806AF37A8D2}" type="pres">
      <dgm:prSet presAssocID="{A90E122D-3F7D-4C08-967A-BBB83F17C746}" presName="horz1" presStyleCnt="0"/>
      <dgm:spPr/>
    </dgm:pt>
    <dgm:pt modelId="{3E2C8C11-5E0E-4E4D-8A17-22183B9884BA}" type="pres">
      <dgm:prSet presAssocID="{A90E122D-3F7D-4C08-967A-BBB83F17C746}" presName="tx1" presStyleLbl="revTx" presStyleIdx="2" presStyleCnt="6"/>
      <dgm:spPr/>
    </dgm:pt>
    <dgm:pt modelId="{9E6D38C2-6750-4780-9418-9C5E0D6576DE}" type="pres">
      <dgm:prSet presAssocID="{A90E122D-3F7D-4C08-967A-BBB83F17C746}" presName="vert1" presStyleCnt="0"/>
      <dgm:spPr/>
    </dgm:pt>
    <dgm:pt modelId="{7403599D-888D-4481-88C0-99670823EE4D}" type="pres">
      <dgm:prSet presAssocID="{3E3B275D-BB98-44D0-AFC3-FA959C3DDA17}" presName="thickLine" presStyleLbl="alignNode1" presStyleIdx="3" presStyleCnt="6"/>
      <dgm:spPr/>
    </dgm:pt>
    <dgm:pt modelId="{18693D93-D3B5-4D2C-A461-E21959E73532}" type="pres">
      <dgm:prSet presAssocID="{3E3B275D-BB98-44D0-AFC3-FA959C3DDA17}" presName="horz1" presStyleCnt="0"/>
      <dgm:spPr/>
    </dgm:pt>
    <dgm:pt modelId="{5D4E24F3-DA90-4FDF-80D8-D2EE41AC972F}" type="pres">
      <dgm:prSet presAssocID="{3E3B275D-BB98-44D0-AFC3-FA959C3DDA17}" presName="tx1" presStyleLbl="revTx" presStyleIdx="3" presStyleCnt="6"/>
      <dgm:spPr/>
    </dgm:pt>
    <dgm:pt modelId="{36A54FDC-7DA3-41B2-9001-9B4E2E5FCC24}" type="pres">
      <dgm:prSet presAssocID="{3E3B275D-BB98-44D0-AFC3-FA959C3DDA17}" presName="vert1" presStyleCnt="0"/>
      <dgm:spPr/>
    </dgm:pt>
    <dgm:pt modelId="{BF362BE0-4339-4AEB-980A-C46A15EEC889}" type="pres">
      <dgm:prSet presAssocID="{B8271276-73D5-4750-947D-84AE228A4911}" presName="thickLine" presStyleLbl="alignNode1" presStyleIdx="4" presStyleCnt="6"/>
      <dgm:spPr/>
    </dgm:pt>
    <dgm:pt modelId="{21A62A69-5928-4C36-AA0E-31FC38347530}" type="pres">
      <dgm:prSet presAssocID="{B8271276-73D5-4750-947D-84AE228A4911}" presName="horz1" presStyleCnt="0"/>
      <dgm:spPr/>
    </dgm:pt>
    <dgm:pt modelId="{99B19EF8-7933-482C-AAA3-5D6DF495467E}" type="pres">
      <dgm:prSet presAssocID="{B8271276-73D5-4750-947D-84AE228A4911}" presName="tx1" presStyleLbl="revTx" presStyleIdx="4" presStyleCnt="6"/>
      <dgm:spPr/>
    </dgm:pt>
    <dgm:pt modelId="{54875C33-F772-4FE0-B350-9F2FB6B6E9E9}" type="pres">
      <dgm:prSet presAssocID="{B8271276-73D5-4750-947D-84AE228A4911}" presName="vert1" presStyleCnt="0"/>
      <dgm:spPr/>
    </dgm:pt>
    <dgm:pt modelId="{EC5CEB45-C39C-4438-9566-39727737B8A1}" type="pres">
      <dgm:prSet presAssocID="{9BAE3F2B-4CBF-4C03-BD32-1DE7529976BC}" presName="thickLine" presStyleLbl="alignNode1" presStyleIdx="5" presStyleCnt="6"/>
      <dgm:spPr/>
    </dgm:pt>
    <dgm:pt modelId="{43FF8F3B-346E-40D6-A322-3FB5526A03F0}" type="pres">
      <dgm:prSet presAssocID="{9BAE3F2B-4CBF-4C03-BD32-1DE7529976BC}" presName="horz1" presStyleCnt="0"/>
      <dgm:spPr/>
    </dgm:pt>
    <dgm:pt modelId="{0145E7F9-493A-4AF8-88FE-80966F960270}" type="pres">
      <dgm:prSet presAssocID="{9BAE3F2B-4CBF-4C03-BD32-1DE7529976BC}" presName="tx1" presStyleLbl="revTx" presStyleIdx="5" presStyleCnt="6"/>
      <dgm:spPr/>
    </dgm:pt>
    <dgm:pt modelId="{A0E8F3C1-95FD-44DE-8725-298759451C00}" type="pres">
      <dgm:prSet presAssocID="{9BAE3F2B-4CBF-4C03-BD32-1DE7529976BC}" presName="vert1" presStyleCnt="0"/>
      <dgm:spPr/>
    </dgm:pt>
  </dgm:ptLst>
  <dgm:cxnLst>
    <dgm:cxn modelId="{F296F906-4BD9-49D3-9CFC-314C7AC26E0A}" srcId="{3E8FB4B7-19BD-43D8-89B9-D6028A963B80}" destId="{B8271276-73D5-4750-947D-84AE228A4911}" srcOrd="4" destOrd="0" parTransId="{F7937930-C98C-499F-ADF6-AFFC76C33BAF}" sibTransId="{7FCC3853-80A0-4BE0-A66F-0F146C232D30}"/>
    <dgm:cxn modelId="{3A4BCB09-4711-4CFE-889D-F570F6334306}" srcId="{3E8FB4B7-19BD-43D8-89B9-D6028A963B80}" destId="{9BAE3F2B-4CBF-4C03-BD32-1DE7529976BC}" srcOrd="5" destOrd="0" parTransId="{D0CCD88D-F7DD-46B3-9E58-62DE8CBC3783}" sibTransId="{5113197B-67BC-4BE6-A848-6E8147F4104E}"/>
    <dgm:cxn modelId="{8BEA4925-235D-4BB1-8A0B-663B1D469C41}" type="presOf" srcId="{85B238E7-F174-45E5-8D11-A5958ED81FB7}" destId="{B2953CBA-3F9D-48D9-9C90-BF6CF7435685}" srcOrd="0" destOrd="0" presId="urn:microsoft.com/office/officeart/2008/layout/LinedList"/>
    <dgm:cxn modelId="{C2AB443C-5AB4-4D36-AFB8-32062399C5F6}" srcId="{3E8FB4B7-19BD-43D8-89B9-D6028A963B80}" destId="{CA7E4BFC-2FE4-4D74-BFEB-2B3631D5DD6B}" srcOrd="0" destOrd="0" parTransId="{CC6F2541-5D09-4397-BA89-D35C362BFB04}" sibTransId="{1E3D7F35-497E-42B3-B6A9-FA52E2E5B004}"/>
    <dgm:cxn modelId="{53354D53-BBBD-4135-9676-10FBB0D5B313}" type="presOf" srcId="{9BAE3F2B-4CBF-4C03-BD32-1DE7529976BC}" destId="{0145E7F9-493A-4AF8-88FE-80966F960270}" srcOrd="0" destOrd="0" presId="urn:microsoft.com/office/officeart/2008/layout/LinedList"/>
    <dgm:cxn modelId="{BDFF8C94-722C-4893-8ED0-E6168C5DD60A}" srcId="{3E8FB4B7-19BD-43D8-89B9-D6028A963B80}" destId="{3E3B275D-BB98-44D0-AFC3-FA959C3DDA17}" srcOrd="3" destOrd="0" parTransId="{099701EB-D45F-4BB6-9349-979D37ED8FBA}" sibTransId="{9E935805-224C-4E0F-9077-E6AC390B64C0}"/>
    <dgm:cxn modelId="{35B968A1-A236-4644-8927-CA8362BE0088}" srcId="{3E8FB4B7-19BD-43D8-89B9-D6028A963B80}" destId="{85B238E7-F174-45E5-8D11-A5958ED81FB7}" srcOrd="1" destOrd="0" parTransId="{C4790542-97D8-4AF3-9008-578A01D75DA2}" sibTransId="{333503B2-C089-42BB-A0B8-C7EF52991690}"/>
    <dgm:cxn modelId="{B6DFA3B0-555F-4BB3-A070-BAB006AFEE99}" type="presOf" srcId="{3E3B275D-BB98-44D0-AFC3-FA959C3DDA17}" destId="{5D4E24F3-DA90-4FDF-80D8-D2EE41AC972F}" srcOrd="0" destOrd="0" presId="urn:microsoft.com/office/officeart/2008/layout/LinedList"/>
    <dgm:cxn modelId="{1E7A81B6-6795-4502-8A23-9A1913EAEEBA}" srcId="{3E8FB4B7-19BD-43D8-89B9-D6028A963B80}" destId="{A90E122D-3F7D-4C08-967A-BBB83F17C746}" srcOrd="2" destOrd="0" parTransId="{C5072DA6-398F-48CC-B234-DC3872E1BDDC}" sibTransId="{4AC6712D-13DF-49FD-BB2F-29A769788D78}"/>
    <dgm:cxn modelId="{59C269C3-C46D-4A4D-9219-AE0DBAAA5E00}" type="presOf" srcId="{A90E122D-3F7D-4C08-967A-BBB83F17C746}" destId="{3E2C8C11-5E0E-4E4D-8A17-22183B9884BA}" srcOrd="0" destOrd="0" presId="urn:microsoft.com/office/officeart/2008/layout/LinedList"/>
    <dgm:cxn modelId="{DAC104D1-A55B-4077-AC54-22A833642E3B}" type="presOf" srcId="{CA7E4BFC-2FE4-4D74-BFEB-2B3631D5DD6B}" destId="{20A9C436-3B4C-4414-8E7D-F4D7E9580628}" srcOrd="0" destOrd="0" presId="urn:microsoft.com/office/officeart/2008/layout/LinedList"/>
    <dgm:cxn modelId="{BD26D7D6-62A6-4D20-B6B2-E3F83E27D30A}" type="presOf" srcId="{3E8FB4B7-19BD-43D8-89B9-D6028A963B80}" destId="{85A3C04A-AEE2-488A-A36A-B65AA0ADBC1D}" srcOrd="0" destOrd="0" presId="urn:microsoft.com/office/officeart/2008/layout/LinedList"/>
    <dgm:cxn modelId="{B21BA4F2-3C95-418A-B5DD-D9862C5DA859}" type="presOf" srcId="{B8271276-73D5-4750-947D-84AE228A4911}" destId="{99B19EF8-7933-482C-AAA3-5D6DF495467E}" srcOrd="0" destOrd="0" presId="urn:microsoft.com/office/officeart/2008/layout/LinedList"/>
    <dgm:cxn modelId="{138F17CC-9185-4434-8987-4B028CC44DE1}" type="presParOf" srcId="{85A3C04A-AEE2-488A-A36A-B65AA0ADBC1D}" destId="{C635CCFC-A049-42A0-81D4-9051AC850FFB}" srcOrd="0" destOrd="0" presId="urn:microsoft.com/office/officeart/2008/layout/LinedList"/>
    <dgm:cxn modelId="{56768A2F-7197-4677-B502-5983AE145E6D}" type="presParOf" srcId="{85A3C04A-AEE2-488A-A36A-B65AA0ADBC1D}" destId="{A76163F3-0CE5-4994-B035-7F1DCBA2919C}" srcOrd="1" destOrd="0" presId="urn:microsoft.com/office/officeart/2008/layout/LinedList"/>
    <dgm:cxn modelId="{FB3E5715-BE4F-4538-9CAC-CD7774B845B2}" type="presParOf" srcId="{A76163F3-0CE5-4994-B035-7F1DCBA2919C}" destId="{20A9C436-3B4C-4414-8E7D-F4D7E9580628}" srcOrd="0" destOrd="0" presId="urn:microsoft.com/office/officeart/2008/layout/LinedList"/>
    <dgm:cxn modelId="{68E83321-95C2-4243-A415-48660A794601}" type="presParOf" srcId="{A76163F3-0CE5-4994-B035-7F1DCBA2919C}" destId="{E0C0FC68-D948-48EA-9135-46016C114CDA}" srcOrd="1" destOrd="0" presId="urn:microsoft.com/office/officeart/2008/layout/LinedList"/>
    <dgm:cxn modelId="{880A7218-E2A0-46A3-9303-D7C3A8DBC10C}" type="presParOf" srcId="{85A3C04A-AEE2-488A-A36A-B65AA0ADBC1D}" destId="{48365010-578C-45B1-9125-BF4CD6DE8DFA}" srcOrd="2" destOrd="0" presId="urn:microsoft.com/office/officeart/2008/layout/LinedList"/>
    <dgm:cxn modelId="{9A77C3A6-B536-4945-A5F0-AE0AA849A865}" type="presParOf" srcId="{85A3C04A-AEE2-488A-A36A-B65AA0ADBC1D}" destId="{058CD409-3A49-4C42-B94E-4B0DFBBE724E}" srcOrd="3" destOrd="0" presId="urn:microsoft.com/office/officeart/2008/layout/LinedList"/>
    <dgm:cxn modelId="{8476B992-2CDF-4F9B-8E47-FF6CA2028597}" type="presParOf" srcId="{058CD409-3A49-4C42-B94E-4B0DFBBE724E}" destId="{B2953CBA-3F9D-48D9-9C90-BF6CF7435685}" srcOrd="0" destOrd="0" presId="urn:microsoft.com/office/officeart/2008/layout/LinedList"/>
    <dgm:cxn modelId="{7B02CFD5-5A8B-4824-8A5C-66CDF95C3936}" type="presParOf" srcId="{058CD409-3A49-4C42-B94E-4B0DFBBE724E}" destId="{F8B8FBF8-4A60-4E80-94A3-04351083D6DA}" srcOrd="1" destOrd="0" presId="urn:microsoft.com/office/officeart/2008/layout/LinedList"/>
    <dgm:cxn modelId="{A9E13C00-EA9F-4DE0-BBE3-23BF2DC13C93}" type="presParOf" srcId="{85A3C04A-AEE2-488A-A36A-B65AA0ADBC1D}" destId="{2381C034-B2CD-48EA-8D4D-2FD9FE7D2BCD}" srcOrd="4" destOrd="0" presId="urn:microsoft.com/office/officeart/2008/layout/LinedList"/>
    <dgm:cxn modelId="{C1E635B0-82AD-448E-B69E-FA970311E55B}" type="presParOf" srcId="{85A3C04A-AEE2-488A-A36A-B65AA0ADBC1D}" destId="{E216EDDE-73CC-4C06-B32E-5806AF37A8D2}" srcOrd="5" destOrd="0" presId="urn:microsoft.com/office/officeart/2008/layout/LinedList"/>
    <dgm:cxn modelId="{6E1ADA06-48C2-401C-9112-F4B314383275}" type="presParOf" srcId="{E216EDDE-73CC-4C06-B32E-5806AF37A8D2}" destId="{3E2C8C11-5E0E-4E4D-8A17-22183B9884BA}" srcOrd="0" destOrd="0" presId="urn:microsoft.com/office/officeart/2008/layout/LinedList"/>
    <dgm:cxn modelId="{7E959364-D855-46F5-ACAD-569C9D43F16D}" type="presParOf" srcId="{E216EDDE-73CC-4C06-B32E-5806AF37A8D2}" destId="{9E6D38C2-6750-4780-9418-9C5E0D6576DE}" srcOrd="1" destOrd="0" presId="urn:microsoft.com/office/officeart/2008/layout/LinedList"/>
    <dgm:cxn modelId="{F856656F-F4A5-41DA-A89F-9A1B00086090}" type="presParOf" srcId="{85A3C04A-AEE2-488A-A36A-B65AA0ADBC1D}" destId="{7403599D-888D-4481-88C0-99670823EE4D}" srcOrd="6" destOrd="0" presId="urn:microsoft.com/office/officeart/2008/layout/LinedList"/>
    <dgm:cxn modelId="{604685AD-1B84-4E4A-982A-FF84A499E336}" type="presParOf" srcId="{85A3C04A-AEE2-488A-A36A-B65AA0ADBC1D}" destId="{18693D93-D3B5-4D2C-A461-E21959E73532}" srcOrd="7" destOrd="0" presId="urn:microsoft.com/office/officeart/2008/layout/LinedList"/>
    <dgm:cxn modelId="{F6FB29E6-C397-470D-BC86-BD2DBF3F1E75}" type="presParOf" srcId="{18693D93-D3B5-4D2C-A461-E21959E73532}" destId="{5D4E24F3-DA90-4FDF-80D8-D2EE41AC972F}" srcOrd="0" destOrd="0" presId="urn:microsoft.com/office/officeart/2008/layout/LinedList"/>
    <dgm:cxn modelId="{E87D9400-7BC7-4027-AD0F-74044AE3CE8E}" type="presParOf" srcId="{18693D93-D3B5-4D2C-A461-E21959E73532}" destId="{36A54FDC-7DA3-41B2-9001-9B4E2E5FCC24}" srcOrd="1" destOrd="0" presId="urn:microsoft.com/office/officeart/2008/layout/LinedList"/>
    <dgm:cxn modelId="{47735D63-22CE-4FAC-9D00-49437EB2714A}" type="presParOf" srcId="{85A3C04A-AEE2-488A-A36A-B65AA0ADBC1D}" destId="{BF362BE0-4339-4AEB-980A-C46A15EEC889}" srcOrd="8" destOrd="0" presId="urn:microsoft.com/office/officeart/2008/layout/LinedList"/>
    <dgm:cxn modelId="{D2F2592D-0C2B-404E-8754-6B074BAEF1AC}" type="presParOf" srcId="{85A3C04A-AEE2-488A-A36A-B65AA0ADBC1D}" destId="{21A62A69-5928-4C36-AA0E-31FC38347530}" srcOrd="9" destOrd="0" presId="urn:microsoft.com/office/officeart/2008/layout/LinedList"/>
    <dgm:cxn modelId="{581EFB94-10B9-4C53-BB06-96A892A51BFF}" type="presParOf" srcId="{21A62A69-5928-4C36-AA0E-31FC38347530}" destId="{99B19EF8-7933-482C-AAA3-5D6DF495467E}" srcOrd="0" destOrd="0" presId="urn:microsoft.com/office/officeart/2008/layout/LinedList"/>
    <dgm:cxn modelId="{AFBFC611-17EA-4E75-B9F4-556CAB295AE8}" type="presParOf" srcId="{21A62A69-5928-4C36-AA0E-31FC38347530}" destId="{54875C33-F772-4FE0-B350-9F2FB6B6E9E9}" srcOrd="1" destOrd="0" presId="urn:microsoft.com/office/officeart/2008/layout/LinedList"/>
    <dgm:cxn modelId="{F6B2D5B8-24AB-4B65-A41A-FAE927A60FD1}" type="presParOf" srcId="{85A3C04A-AEE2-488A-A36A-B65AA0ADBC1D}" destId="{EC5CEB45-C39C-4438-9566-39727737B8A1}" srcOrd="10" destOrd="0" presId="urn:microsoft.com/office/officeart/2008/layout/LinedList"/>
    <dgm:cxn modelId="{AE2468D1-9A7C-42A1-A551-D725C1237C85}" type="presParOf" srcId="{85A3C04A-AEE2-488A-A36A-B65AA0ADBC1D}" destId="{43FF8F3B-346E-40D6-A322-3FB5526A03F0}" srcOrd="11" destOrd="0" presId="urn:microsoft.com/office/officeart/2008/layout/LinedList"/>
    <dgm:cxn modelId="{828E175D-9FC1-4A6F-8929-184D84692E88}" type="presParOf" srcId="{43FF8F3B-346E-40D6-A322-3FB5526A03F0}" destId="{0145E7F9-493A-4AF8-88FE-80966F960270}" srcOrd="0" destOrd="0" presId="urn:microsoft.com/office/officeart/2008/layout/LinedList"/>
    <dgm:cxn modelId="{B8C1E2C6-398D-4C2B-932B-6BAFDB0A9E78}" type="presParOf" srcId="{43FF8F3B-346E-40D6-A322-3FB5526A03F0}" destId="{A0E8F3C1-95FD-44DE-8725-298759451C0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22D795-B282-4BAB-9A88-4C62137974E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738BFC0-AFCD-45EA-ABED-6F284206C2B0}">
      <dgm:prSet/>
      <dgm:spPr/>
      <dgm:t>
        <a:bodyPr/>
        <a:lstStyle/>
        <a:p>
          <a:r>
            <a:rPr lang="hr-HR" dirty="0"/>
            <a:t>Pravilnik o toksinima, metalima, </a:t>
          </a:r>
          <a:r>
            <a:rPr lang="hr-HR" dirty="0" err="1"/>
            <a:t>metaloidima</a:t>
          </a:r>
          <a:r>
            <a:rPr lang="hr-HR" dirty="0"/>
            <a:t>, te drugim štetnim tvarima koje se mogu nalaziti u hrani</a:t>
          </a:r>
          <a:endParaRPr lang="en-US" dirty="0"/>
        </a:p>
      </dgm:t>
    </dgm:pt>
    <dgm:pt modelId="{365B99F7-D4AC-4B38-8ADD-F44CC966D0F1}" type="parTrans" cxnId="{10B7EE40-8CF6-4FA0-8680-20DD88FDBE5F}">
      <dgm:prSet/>
      <dgm:spPr/>
      <dgm:t>
        <a:bodyPr/>
        <a:lstStyle/>
        <a:p>
          <a:endParaRPr lang="en-US"/>
        </a:p>
      </dgm:t>
    </dgm:pt>
    <dgm:pt modelId="{DF2764B9-6931-4A2A-A034-9DDCFC634C4A}" type="sibTrans" cxnId="{10B7EE40-8CF6-4FA0-8680-20DD88FDBE5F}">
      <dgm:prSet/>
      <dgm:spPr/>
      <dgm:t>
        <a:bodyPr/>
        <a:lstStyle/>
        <a:p>
          <a:endParaRPr lang="en-US"/>
        </a:p>
      </dgm:t>
    </dgm:pt>
    <dgm:pt modelId="{7EC438CA-F2E7-4197-8823-C45BE8590D76}">
      <dgm:prSet/>
      <dgm:spPr/>
      <dgm:t>
        <a:bodyPr/>
        <a:lstStyle/>
        <a:p>
          <a:r>
            <a:rPr lang="hr-HR"/>
            <a:t>LINK: </a:t>
          </a:r>
          <a:r>
            <a:rPr lang="hr-HR">
              <a:hlinkClick xmlns:r="http://schemas.openxmlformats.org/officeDocument/2006/relationships" r:id="rId1"/>
            </a:rPr>
            <a:t>https://narodne-novine.nn.hr/clanci/sluzbeni/2005_02_16_283.html  </a:t>
          </a:r>
          <a:endParaRPr lang="en-US"/>
        </a:p>
      </dgm:t>
    </dgm:pt>
    <dgm:pt modelId="{EC1A7489-8F57-4005-ACFB-AF3284071020}" type="parTrans" cxnId="{44705665-93E2-421D-828C-458878110837}">
      <dgm:prSet/>
      <dgm:spPr/>
      <dgm:t>
        <a:bodyPr/>
        <a:lstStyle/>
        <a:p>
          <a:endParaRPr lang="en-US"/>
        </a:p>
      </dgm:t>
    </dgm:pt>
    <dgm:pt modelId="{E0B624FC-52BC-4FC4-AD47-52859787B532}" type="sibTrans" cxnId="{44705665-93E2-421D-828C-458878110837}">
      <dgm:prSet/>
      <dgm:spPr/>
      <dgm:t>
        <a:bodyPr/>
        <a:lstStyle/>
        <a:p>
          <a:endParaRPr lang="en-US"/>
        </a:p>
      </dgm:t>
    </dgm:pt>
    <dgm:pt modelId="{BEA63DC4-9C93-4140-9761-C2EA73B69193}" type="pres">
      <dgm:prSet presAssocID="{F322D795-B282-4BAB-9A88-4C62137974ED}" presName="vert0" presStyleCnt="0">
        <dgm:presLayoutVars>
          <dgm:dir/>
          <dgm:animOne val="branch"/>
          <dgm:animLvl val="lvl"/>
        </dgm:presLayoutVars>
      </dgm:prSet>
      <dgm:spPr/>
    </dgm:pt>
    <dgm:pt modelId="{D6520BC9-EA34-45C7-8BC2-DF5519AE130A}" type="pres">
      <dgm:prSet presAssocID="{A738BFC0-AFCD-45EA-ABED-6F284206C2B0}" presName="thickLine" presStyleLbl="alignNode1" presStyleIdx="0" presStyleCnt="2"/>
      <dgm:spPr/>
    </dgm:pt>
    <dgm:pt modelId="{7E13E1CC-794D-4ED0-8288-81B1CB4E6C21}" type="pres">
      <dgm:prSet presAssocID="{A738BFC0-AFCD-45EA-ABED-6F284206C2B0}" presName="horz1" presStyleCnt="0"/>
      <dgm:spPr/>
    </dgm:pt>
    <dgm:pt modelId="{32CEBBDA-B9E8-4020-BFD5-C2ED7CAD6D0E}" type="pres">
      <dgm:prSet presAssocID="{A738BFC0-AFCD-45EA-ABED-6F284206C2B0}" presName="tx1" presStyleLbl="revTx" presStyleIdx="0" presStyleCnt="2"/>
      <dgm:spPr/>
    </dgm:pt>
    <dgm:pt modelId="{68DDDC0A-AB11-4CB1-85BB-81D93FF66DC5}" type="pres">
      <dgm:prSet presAssocID="{A738BFC0-AFCD-45EA-ABED-6F284206C2B0}" presName="vert1" presStyleCnt="0"/>
      <dgm:spPr/>
    </dgm:pt>
    <dgm:pt modelId="{F5E8450B-3196-46FE-BD3D-6435269C1FEC}" type="pres">
      <dgm:prSet presAssocID="{7EC438CA-F2E7-4197-8823-C45BE8590D76}" presName="thickLine" presStyleLbl="alignNode1" presStyleIdx="1" presStyleCnt="2"/>
      <dgm:spPr/>
    </dgm:pt>
    <dgm:pt modelId="{7A693BAC-9311-483E-B382-398E10E7C266}" type="pres">
      <dgm:prSet presAssocID="{7EC438CA-F2E7-4197-8823-C45BE8590D76}" presName="horz1" presStyleCnt="0"/>
      <dgm:spPr/>
    </dgm:pt>
    <dgm:pt modelId="{552D2CC5-5B52-4C77-A577-40EA8BDCD611}" type="pres">
      <dgm:prSet presAssocID="{7EC438CA-F2E7-4197-8823-C45BE8590D76}" presName="tx1" presStyleLbl="revTx" presStyleIdx="1" presStyleCnt="2"/>
      <dgm:spPr/>
    </dgm:pt>
    <dgm:pt modelId="{070DD8EE-3843-4430-90B6-0134EBA1211C}" type="pres">
      <dgm:prSet presAssocID="{7EC438CA-F2E7-4197-8823-C45BE8590D76}" presName="vert1" presStyleCnt="0"/>
      <dgm:spPr/>
    </dgm:pt>
  </dgm:ptLst>
  <dgm:cxnLst>
    <dgm:cxn modelId="{10B7EE40-8CF6-4FA0-8680-20DD88FDBE5F}" srcId="{F322D795-B282-4BAB-9A88-4C62137974ED}" destId="{A738BFC0-AFCD-45EA-ABED-6F284206C2B0}" srcOrd="0" destOrd="0" parTransId="{365B99F7-D4AC-4B38-8ADD-F44CC966D0F1}" sibTransId="{DF2764B9-6931-4A2A-A034-9DDCFC634C4A}"/>
    <dgm:cxn modelId="{44705665-93E2-421D-828C-458878110837}" srcId="{F322D795-B282-4BAB-9A88-4C62137974ED}" destId="{7EC438CA-F2E7-4197-8823-C45BE8590D76}" srcOrd="1" destOrd="0" parTransId="{EC1A7489-8F57-4005-ACFB-AF3284071020}" sibTransId="{E0B624FC-52BC-4FC4-AD47-52859787B532}"/>
    <dgm:cxn modelId="{518E7E82-009C-400C-AF00-CFC524B3552F}" type="presOf" srcId="{7EC438CA-F2E7-4197-8823-C45BE8590D76}" destId="{552D2CC5-5B52-4C77-A577-40EA8BDCD611}" srcOrd="0" destOrd="0" presId="urn:microsoft.com/office/officeart/2008/layout/LinedList"/>
    <dgm:cxn modelId="{4639C19D-898A-4D8A-868B-2846A23CCA42}" type="presOf" srcId="{A738BFC0-AFCD-45EA-ABED-6F284206C2B0}" destId="{32CEBBDA-B9E8-4020-BFD5-C2ED7CAD6D0E}" srcOrd="0" destOrd="0" presId="urn:microsoft.com/office/officeart/2008/layout/LinedList"/>
    <dgm:cxn modelId="{1C9D43D9-3992-4340-9A07-12F70BA0FE5D}" type="presOf" srcId="{F322D795-B282-4BAB-9A88-4C62137974ED}" destId="{BEA63DC4-9C93-4140-9761-C2EA73B69193}" srcOrd="0" destOrd="0" presId="urn:microsoft.com/office/officeart/2008/layout/LinedList"/>
    <dgm:cxn modelId="{D4A89BA2-121A-4F07-AB92-1285DCF83AC9}" type="presParOf" srcId="{BEA63DC4-9C93-4140-9761-C2EA73B69193}" destId="{D6520BC9-EA34-45C7-8BC2-DF5519AE130A}" srcOrd="0" destOrd="0" presId="urn:microsoft.com/office/officeart/2008/layout/LinedList"/>
    <dgm:cxn modelId="{2AD8C000-E9BF-497A-B116-2A531ABEB59F}" type="presParOf" srcId="{BEA63DC4-9C93-4140-9761-C2EA73B69193}" destId="{7E13E1CC-794D-4ED0-8288-81B1CB4E6C21}" srcOrd="1" destOrd="0" presId="urn:microsoft.com/office/officeart/2008/layout/LinedList"/>
    <dgm:cxn modelId="{AD2E26E5-CC47-48A6-9893-CDF6D4ADF30B}" type="presParOf" srcId="{7E13E1CC-794D-4ED0-8288-81B1CB4E6C21}" destId="{32CEBBDA-B9E8-4020-BFD5-C2ED7CAD6D0E}" srcOrd="0" destOrd="0" presId="urn:microsoft.com/office/officeart/2008/layout/LinedList"/>
    <dgm:cxn modelId="{16E0CD95-33F8-4D2E-9CA2-0B6C0774F44F}" type="presParOf" srcId="{7E13E1CC-794D-4ED0-8288-81B1CB4E6C21}" destId="{68DDDC0A-AB11-4CB1-85BB-81D93FF66DC5}" srcOrd="1" destOrd="0" presId="urn:microsoft.com/office/officeart/2008/layout/LinedList"/>
    <dgm:cxn modelId="{17C7BAC5-FFBA-4EE2-AE03-C5CA69153E2A}" type="presParOf" srcId="{BEA63DC4-9C93-4140-9761-C2EA73B69193}" destId="{F5E8450B-3196-46FE-BD3D-6435269C1FEC}" srcOrd="2" destOrd="0" presId="urn:microsoft.com/office/officeart/2008/layout/LinedList"/>
    <dgm:cxn modelId="{88BD8645-62AC-4778-8516-A2AA18CF3565}" type="presParOf" srcId="{BEA63DC4-9C93-4140-9761-C2EA73B69193}" destId="{7A693BAC-9311-483E-B382-398E10E7C266}" srcOrd="3" destOrd="0" presId="urn:microsoft.com/office/officeart/2008/layout/LinedList"/>
    <dgm:cxn modelId="{065DF00F-C0FA-4337-A42B-CF6ABAC09741}" type="presParOf" srcId="{7A693BAC-9311-483E-B382-398E10E7C266}" destId="{552D2CC5-5B52-4C77-A577-40EA8BDCD611}" srcOrd="0" destOrd="0" presId="urn:microsoft.com/office/officeart/2008/layout/LinedList"/>
    <dgm:cxn modelId="{0A0172CC-CA42-4905-B15A-D11A8C585C50}" type="presParOf" srcId="{7A693BAC-9311-483E-B382-398E10E7C266}" destId="{070DD8EE-3843-4430-90B6-0134EBA1211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18A45F-F902-47FE-8DBB-D0BD80D78DC3}"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30EB28F-CD6A-4702-A126-472B6845B0D8}">
      <dgm:prSet/>
      <dgm:spPr/>
      <dgm:t>
        <a:bodyPr/>
        <a:lstStyle/>
        <a:p>
          <a:r>
            <a:rPr lang="nl-NL"/>
            <a:t>Teški metal kadmij u lignjama. 15.10.2020</a:t>
          </a:r>
          <a:r>
            <a:rPr lang="hr-HR"/>
            <a:t>.</a:t>
          </a:r>
          <a:endParaRPr lang="en-US"/>
        </a:p>
      </dgm:t>
    </dgm:pt>
    <dgm:pt modelId="{E67C9709-A7DD-4CD2-935B-A3AC2AF90E01}" type="parTrans" cxnId="{11A21532-64EA-4AFF-86E8-3C4DD1F5A332}">
      <dgm:prSet/>
      <dgm:spPr/>
      <dgm:t>
        <a:bodyPr/>
        <a:lstStyle/>
        <a:p>
          <a:endParaRPr lang="en-US"/>
        </a:p>
      </dgm:t>
    </dgm:pt>
    <dgm:pt modelId="{8E4B59FA-A59A-491D-A6F2-3545D477F9D2}" type="sibTrans" cxnId="{11A21532-64EA-4AFF-86E8-3C4DD1F5A332}">
      <dgm:prSet/>
      <dgm:spPr/>
      <dgm:t>
        <a:bodyPr/>
        <a:lstStyle/>
        <a:p>
          <a:endParaRPr lang="en-US"/>
        </a:p>
      </dgm:t>
    </dgm:pt>
    <dgm:pt modelId="{02BF0480-CA25-4813-91E1-B29680871CD2}">
      <dgm:prSet/>
      <dgm:spPr/>
      <dgm:t>
        <a:bodyPr/>
        <a:lstStyle/>
        <a:p>
          <a:r>
            <a:rPr lang="hr-HR"/>
            <a:t>OPREZ, TRI SIRA POVLAČE SE S TRŽIŠTA: 26.10.2017.</a:t>
          </a:r>
          <a:endParaRPr lang="en-US"/>
        </a:p>
      </dgm:t>
    </dgm:pt>
    <dgm:pt modelId="{867286DE-7716-4D37-877A-570D7E8FE46B}" type="parTrans" cxnId="{894611D1-693A-4F9D-B982-402C6FDC6BF1}">
      <dgm:prSet/>
      <dgm:spPr/>
      <dgm:t>
        <a:bodyPr/>
        <a:lstStyle/>
        <a:p>
          <a:endParaRPr lang="en-US"/>
        </a:p>
      </dgm:t>
    </dgm:pt>
    <dgm:pt modelId="{DA742298-7B4E-4BD8-B9B8-58032FBA3E97}" type="sibTrans" cxnId="{894611D1-693A-4F9D-B982-402C6FDC6BF1}">
      <dgm:prSet/>
      <dgm:spPr/>
      <dgm:t>
        <a:bodyPr/>
        <a:lstStyle/>
        <a:p>
          <a:endParaRPr lang="en-US"/>
        </a:p>
      </dgm:t>
    </dgm:pt>
    <dgm:pt modelId="{CF58AC31-CD74-41C5-91F1-91C48596B02B}">
      <dgm:prSet/>
      <dgm:spPr/>
      <dgm:t>
        <a:bodyPr/>
        <a:lstStyle/>
        <a:p>
          <a:r>
            <a:rPr lang="hr-HR"/>
            <a:t>TOKSIČAN METAL U HRANI: 21. 11. 2020.</a:t>
          </a:r>
          <a:endParaRPr lang="en-US"/>
        </a:p>
      </dgm:t>
    </dgm:pt>
    <dgm:pt modelId="{118DD1A0-27F9-4792-B399-33448481E3B5}" type="parTrans" cxnId="{0D37F851-E6B1-4C2B-A4C5-05216BAEADE6}">
      <dgm:prSet/>
      <dgm:spPr/>
      <dgm:t>
        <a:bodyPr/>
        <a:lstStyle/>
        <a:p>
          <a:endParaRPr lang="en-US"/>
        </a:p>
      </dgm:t>
    </dgm:pt>
    <dgm:pt modelId="{218A007D-A539-4385-B3B0-F6A86EDAC079}" type="sibTrans" cxnId="{0D37F851-E6B1-4C2B-A4C5-05216BAEADE6}">
      <dgm:prSet/>
      <dgm:spPr/>
      <dgm:t>
        <a:bodyPr/>
        <a:lstStyle/>
        <a:p>
          <a:endParaRPr lang="en-US"/>
        </a:p>
      </dgm:t>
    </dgm:pt>
    <dgm:pt modelId="{A3CCD7EB-E4D6-4F93-B95E-C2D281F646BA}">
      <dgm:prSet/>
      <dgm:spPr/>
      <dgm:t>
        <a:bodyPr/>
        <a:lstStyle/>
        <a:p>
          <a:r>
            <a:rPr lang="hr-HR" dirty="0"/>
            <a:t>Tuna u maslinovom ulju, 80 gr. 11.8.2021.</a:t>
          </a:r>
          <a:endParaRPr lang="en-US" dirty="0"/>
        </a:p>
      </dgm:t>
    </dgm:pt>
    <dgm:pt modelId="{80090A65-A9A1-4A1C-9FF7-0577F7239B99}" type="parTrans" cxnId="{E18351D1-53C5-4A57-8BAB-4864A549F3BF}">
      <dgm:prSet/>
      <dgm:spPr/>
      <dgm:t>
        <a:bodyPr/>
        <a:lstStyle/>
        <a:p>
          <a:endParaRPr lang="en-US"/>
        </a:p>
      </dgm:t>
    </dgm:pt>
    <dgm:pt modelId="{3132D66D-2C2C-48B4-9F39-1EE777ED6E61}" type="sibTrans" cxnId="{E18351D1-53C5-4A57-8BAB-4864A549F3BF}">
      <dgm:prSet/>
      <dgm:spPr/>
      <dgm:t>
        <a:bodyPr/>
        <a:lstStyle/>
        <a:p>
          <a:endParaRPr lang="en-US"/>
        </a:p>
      </dgm:t>
    </dgm:pt>
    <dgm:pt modelId="{0A999A7B-E7F2-4963-A495-2603FEFD9D81}" type="pres">
      <dgm:prSet presAssocID="{BE18A45F-F902-47FE-8DBB-D0BD80D78DC3}" presName="vert0" presStyleCnt="0">
        <dgm:presLayoutVars>
          <dgm:dir/>
          <dgm:animOne val="branch"/>
          <dgm:animLvl val="lvl"/>
        </dgm:presLayoutVars>
      </dgm:prSet>
      <dgm:spPr/>
    </dgm:pt>
    <dgm:pt modelId="{7E0ABAE8-CB6A-47D9-832B-65325B277CAD}" type="pres">
      <dgm:prSet presAssocID="{A30EB28F-CD6A-4702-A126-472B6845B0D8}" presName="thickLine" presStyleLbl="alignNode1" presStyleIdx="0" presStyleCnt="4"/>
      <dgm:spPr/>
    </dgm:pt>
    <dgm:pt modelId="{0B8BFB4B-5987-4DB5-961D-07F17F664CB9}" type="pres">
      <dgm:prSet presAssocID="{A30EB28F-CD6A-4702-A126-472B6845B0D8}" presName="horz1" presStyleCnt="0"/>
      <dgm:spPr/>
    </dgm:pt>
    <dgm:pt modelId="{8832161B-5AC2-49F1-9527-333746A356D9}" type="pres">
      <dgm:prSet presAssocID="{A30EB28F-CD6A-4702-A126-472B6845B0D8}" presName="tx1" presStyleLbl="revTx" presStyleIdx="0" presStyleCnt="4"/>
      <dgm:spPr/>
    </dgm:pt>
    <dgm:pt modelId="{16A7AFC3-8883-4BC5-978F-DC18C9E2C2AA}" type="pres">
      <dgm:prSet presAssocID="{A30EB28F-CD6A-4702-A126-472B6845B0D8}" presName="vert1" presStyleCnt="0"/>
      <dgm:spPr/>
    </dgm:pt>
    <dgm:pt modelId="{2C1FA6ED-F3CE-4566-B58C-EFDABC1E67AE}" type="pres">
      <dgm:prSet presAssocID="{02BF0480-CA25-4813-91E1-B29680871CD2}" presName="thickLine" presStyleLbl="alignNode1" presStyleIdx="1" presStyleCnt="4"/>
      <dgm:spPr/>
    </dgm:pt>
    <dgm:pt modelId="{8725B343-023C-4CE1-858D-E27D6D062429}" type="pres">
      <dgm:prSet presAssocID="{02BF0480-CA25-4813-91E1-B29680871CD2}" presName="horz1" presStyleCnt="0"/>
      <dgm:spPr/>
    </dgm:pt>
    <dgm:pt modelId="{1682641B-D116-4701-951A-49D9F22274F8}" type="pres">
      <dgm:prSet presAssocID="{02BF0480-CA25-4813-91E1-B29680871CD2}" presName="tx1" presStyleLbl="revTx" presStyleIdx="1" presStyleCnt="4"/>
      <dgm:spPr/>
    </dgm:pt>
    <dgm:pt modelId="{1C6C59B0-F691-4682-94EF-3963E0B0B13D}" type="pres">
      <dgm:prSet presAssocID="{02BF0480-CA25-4813-91E1-B29680871CD2}" presName="vert1" presStyleCnt="0"/>
      <dgm:spPr/>
    </dgm:pt>
    <dgm:pt modelId="{2C2B937E-2D33-4893-B191-74E961D35188}" type="pres">
      <dgm:prSet presAssocID="{CF58AC31-CD74-41C5-91F1-91C48596B02B}" presName="thickLine" presStyleLbl="alignNode1" presStyleIdx="2" presStyleCnt="4"/>
      <dgm:spPr/>
    </dgm:pt>
    <dgm:pt modelId="{7E635674-FCE7-428D-B61F-A8ED206B92D3}" type="pres">
      <dgm:prSet presAssocID="{CF58AC31-CD74-41C5-91F1-91C48596B02B}" presName="horz1" presStyleCnt="0"/>
      <dgm:spPr/>
    </dgm:pt>
    <dgm:pt modelId="{4CE907E5-D141-4098-942E-F1A875E91151}" type="pres">
      <dgm:prSet presAssocID="{CF58AC31-CD74-41C5-91F1-91C48596B02B}" presName="tx1" presStyleLbl="revTx" presStyleIdx="2" presStyleCnt="4"/>
      <dgm:spPr/>
    </dgm:pt>
    <dgm:pt modelId="{32576E1F-34B8-4F3E-BC9A-41C137D239A9}" type="pres">
      <dgm:prSet presAssocID="{CF58AC31-CD74-41C5-91F1-91C48596B02B}" presName="vert1" presStyleCnt="0"/>
      <dgm:spPr/>
    </dgm:pt>
    <dgm:pt modelId="{2E60DC10-A6BB-4DDB-9E4F-1F060DD8E4A4}" type="pres">
      <dgm:prSet presAssocID="{A3CCD7EB-E4D6-4F93-B95E-C2D281F646BA}" presName="thickLine" presStyleLbl="alignNode1" presStyleIdx="3" presStyleCnt="4"/>
      <dgm:spPr/>
    </dgm:pt>
    <dgm:pt modelId="{C1DB0439-5B90-48BE-8B8B-A3A8880EB037}" type="pres">
      <dgm:prSet presAssocID="{A3CCD7EB-E4D6-4F93-B95E-C2D281F646BA}" presName="horz1" presStyleCnt="0"/>
      <dgm:spPr/>
    </dgm:pt>
    <dgm:pt modelId="{03D77B12-BFC3-4887-8858-BD7FFA186CE1}" type="pres">
      <dgm:prSet presAssocID="{A3CCD7EB-E4D6-4F93-B95E-C2D281F646BA}" presName="tx1" presStyleLbl="revTx" presStyleIdx="3" presStyleCnt="4"/>
      <dgm:spPr/>
    </dgm:pt>
    <dgm:pt modelId="{1D046314-C1DB-4232-A45E-C992C5759496}" type="pres">
      <dgm:prSet presAssocID="{A3CCD7EB-E4D6-4F93-B95E-C2D281F646BA}" presName="vert1" presStyleCnt="0"/>
      <dgm:spPr/>
    </dgm:pt>
  </dgm:ptLst>
  <dgm:cxnLst>
    <dgm:cxn modelId="{11A21532-64EA-4AFF-86E8-3C4DD1F5A332}" srcId="{BE18A45F-F902-47FE-8DBB-D0BD80D78DC3}" destId="{A30EB28F-CD6A-4702-A126-472B6845B0D8}" srcOrd="0" destOrd="0" parTransId="{E67C9709-A7DD-4CD2-935B-A3AC2AF90E01}" sibTransId="{8E4B59FA-A59A-491D-A6F2-3545D477F9D2}"/>
    <dgm:cxn modelId="{35F41B60-C066-4E62-9119-BA40743034E1}" type="presOf" srcId="{CF58AC31-CD74-41C5-91F1-91C48596B02B}" destId="{4CE907E5-D141-4098-942E-F1A875E91151}" srcOrd="0" destOrd="0" presId="urn:microsoft.com/office/officeart/2008/layout/LinedList"/>
    <dgm:cxn modelId="{9D8D6C71-A366-4EFD-87A6-FA4A9B4F7AC0}" type="presOf" srcId="{02BF0480-CA25-4813-91E1-B29680871CD2}" destId="{1682641B-D116-4701-951A-49D9F22274F8}" srcOrd="0" destOrd="0" presId="urn:microsoft.com/office/officeart/2008/layout/LinedList"/>
    <dgm:cxn modelId="{0D37F851-E6B1-4C2B-A4C5-05216BAEADE6}" srcId="{BE18A45F-F902-47FE-8DBB-D0BD80D78DC3}" destId="{CF58AC31-CD74-41C5-91F1-91C48596B02B}" srcOrd="2" destOrd="0" parTransId="{118DD1A0-27F9-4792-B399-33448481E3B5}" sibTransId="{218A007D-A539-4385-B3B0-F6A86EDAC079}"/>
    <dgm:cxn modelId="{077F2853-0CC0-4772-8A6E-95F008D430C6}" type="presOf" srcId="{BE18A45F-F902-47FE-8DBB-D0BD80D78DC3}" destId="{0A999A7B-E7F2-4963-A495-2603FEFD9D81}" srcOrd="0" destOrd="0" presId="urn:microsoft.com/office/officeart/2008/layout/LinedList"/>
    <dgm:cxn modelId="{67E783B3-FC40-4F58-AC48-D7F91DB4E32F}" type="presOf" srcId="{A30EB28F-CD6A-4702-A126-472B6845B0D8}" destId="{8832161B-5AC2-49F1-9527-333746A356D9}" srcOrd="0" destOrd="0" presId="urn:microsoft.com/office/officeart/2008/layout/LinedList"/>
    <dgm:cxn modelId="{146E0EC6-ABEB-40A9-985B-6A102B249C25}" type="presOf" srcId="{A3CCD7EB-E4D6-4F93-B95E-C2D281F646BA}" destId="{03D77B12-BFC3-4887-8858-BD7FFA186CE1}" srcOrd="0" destOrd="0" presId="urn:microsoft.com/office/officeart/2008/layout/LinedList"/>
    <dgm:cxn modelId="{894611D1-693A-4F9D-B982-402C6FDC6BF1}" srcId="{BE18A45F-F902-47FE-8DBB-D0BD80D78DC3}" destId="{02BF0480-CA25-4813-91E1-B29680871CD2}" srcOrd="1" destOrd="0" parTransId="{867286DE-7716-4D37-877A-570D7E8FE46B}" sibTransId="{DA742298-7B4E-4BD8-B9B8-58032FBA3E97}"/>
    <dgm:cxn modelId="{E18351D1-53C5-4A57-8BAB-4864A549F3BF}" srcId="{BE18A45F-F902-47FE-8DBB-D0BD80D78DC3}" destId="{A3CCD7EB-E4D6-4F93-B95E-C2D281F646BA}" srcOrd="3" destOrd="0" parTransId="{80090A65-A9A1-4A1C-9FF7-0577F7239B99}" sibTransId="{3132D66D-2C2C-48B4-9F39-1EE777ED6E61}"/>
    <dgm:cxn modelId="{973969F4-57FB-45B3-968C-2170E41297B8}" type="presParOf" srcId="{0A999A7B-E7F2-4963-A495-2603FEFD9D81}" destId="{7E0ABAE8-CB6A-47D9-832B-65325B277CAD}" srcOrd="0" destOrd="0" presId="urn:microsoft.com/office/officeart/2008/layout/LinedList"/>
    <dgm:cxn modelId="{B97C9BE9-3255-4960-9184-EA7F12CC826F}" type="presParOf" srcId="{0A999A7B-E7F2-4963-A495-2603FEFD9D81}" destId="{0B8BFB4B-5987-4DB5-961D-07F17F664CB9}" srcOrd="1" destOrd="0" presId="urn:microsoft.com/office/officeart/2008/layout/LinedList"/>
    <dgm:cxn modelId="{CBF489E9-0365-4211-B448-3D6339A0197D}" type="presParOf" srcId="{0B8BFB4B-5987-4DB5-961D-07F17F664CB9}" destId="{8832161B-5AC2-49F1-9527-333746A356D9}" srcOrd="0" destOrd="0" presId="urn:microsoft.com/office/officeart/2008/layout/LinedList"/>
    <dgm:cxn modelId="{84C3E19D-F5A4-4C4A-8E2D-04BDE317C387}" type="presParOf" srcId="{0B8BFB4B-5987-4DB5-961D-07F17F664CB9}" destId="{16A7AFC3-8883-4BC5-978F-DC18C9E2C2AA}" srcOrd="1" destOrd="0" presId="urn:microsoft.com/office/officeart/2008/layout/LinedList"/>
    <dgm:cxn modelId="{02D7012F-91A5-4DF8-87C9-7B7D9AF49566}" type="presParOf" srcId="{0A999A7B-E7F2-4963-A495-2603FEFD9D81}" destId="{2C1FA6ED-F3CE-4566-B58C-EFDABC1E67AE}" srcOrd="2" destOrd="0" presId="urn:microsoft.com/office/officeart/2008/layout/LinedList"/>
    <dgm:cxn modelId="{ABAF6323-2E4A-4B4D-BDC6-5E357E035C62}" type="presParOf" srcId="{0A999A7B-E7F2-4963-A495-2603FEFD9D81}" destId="{8725B343-023C-4CE1-858D-E27D6D062429}" srcOrd="3" destOrd="0" presId="urn:microsoft.com/office/officeart/2008/layout/LinedList"/>
    <dgm:cxn modelId="{9AA869E1-7C39-4B86-AFE4-2263A5A64FAC}" type="presParOf" srcId="{8725B343-023C-4CE1-858D-E27D6D062429}" destId="{1682641B-D116-4701-951A-49D9F22274F8}" srcOrd="0" destOrd="0" presId="urn:microsoft.com/office/officeart/2008/layout/LinedList"/>
    <dgm:cxn modelId="{117490F5-9E0C-4CCD-BB9C-1DBA53C2DFD9}" type="presParOf" srcId="{8725B343-023C-4CE1-858D-E27D6D062429}" destId="{1C6C59B0-F691-4682-94EF-3963E0B0B13D}" srcOrd="1" destOrd="0" presId="urn:microsoft.com/office/officeart/2008/layout/LinedList"/>
    <dgm:cxn modelId="{241BA564-B183-4A06-9A86-AB6B2F1AE91B}" type="presParOf" srcId="{0A999A7B-E7F2-4963-A495-2603FEFD9D81}" destId="{2C2B937E-2D33-4893-B191-74E961D35188}" srcOrd="4" destOrd="0" presId="urn:microsoft.com/office/officeart/2008/layout/LinedList"/>
    <dgm:cxn modelId="{0A4EF097-95DD-48B5-9847-F2142A1E3F3D}" type="presParOf" srcId="{0A999A7B-E7F2-4963-A495-2603FEFD9D81}" destId="{7E635674-FCE7-428D-B61F-A8ED206B92D3}" srcOrd="5" destOrd="0" presId="urn:microsoft.com/office/officeart/2008/layout/LinedList"/>
    <dgm:cxn modelId="{CF657E8C-604B-4087-86E6-1607C3848881}" type="presParOf" srcId="{7E635674-FCE7-428D-B61F-A8ED206B92D3}" destId="{4CE907E5-D141-4098-942E-F1A875E91151}" srcOrd="0" destOrd="0" presId="urn:microsoft.com/office/officeart/2008/layout/LinedList"/>
    <dgm:cxn modelId="{3CDDC758-FA0E-4C0C-95D7-4EDB9744C87D}" type="presParOf" srcId="{7E635674-FCE7-428D-B61F-A8ED206B92D3}" destId="{32576E1F-34B8-4F3E-BC9A-41C137D239A9}" srcOrd="1" destOrd="0" presId="urn:microsoft.com/office/officeart/2008/layout/LinedList"/>
    <dgm:cxn modelId="{8A0467DA-B0B9-4634-872F-DF1DFF2EE741}" type="presParOf" srcId="{0A999A7B-E7F2-4963-A495-2603FEFD9D81}" destId="{2E60DC10-A6BB-4DDB-9E4F-1F060DD8E4A4}" srcOrd="6" destOrd="0" presId="urn:microsoft.com/office/officeart/2008/layout/LinedList"/>
    <dgm:cxn modelId="{D33C78DA-DC48-4BAA-ACD2-4B088E88D44F}" type="presParOf" srcId="{0A999A7B-E7F2-4963-A495-2603FEFD9D81}" destId="{C1DB0439-5B90-48BE-8B8B-A3A8880EB037}" srcOrd="7" destOrd="0" presId="urn:microsoft.com/office/officeart/2008/layout/LinedList"/>
    <dgm:cxn modelId="{9957CEB8-C341-4B3A-AB41-0ECE8C0068E6}" type="presParOf" srcId="{C1DB0439-5B90-48BE-8B8B-A3A8880EB037}" destId="{03D77B12-BFC3-4887-8858-BD7FFA186CE1}" srcOrd="0" destOrd="0" presId="urn:microsoft.com/office/officeart/2008/layout/LinedList"/>
    <dgm:cxn modelId="{225A1439-2C2D-4F80-9999-32D6DD7809C4}" type="presParOf" srcId="{C1DB0439-5B90-48BE-8B8B-A3A8880EB037}" destId="{1D046314-C1DB-4232-A45E-C992C575949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BF4AE-0A2B-4781-A202-62982A4B66DA}">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A2573C-99D5-45BE-B2D1-08F56F56C7B2}">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dirty="0"/>
            <a:t>MI 6.1. </a:t>
          </a:r>
          <a:r>
            <a:rPr lang="en-GB" sz="2700" kern="1200" dirty="0" err="1"/>
            <a:t>uočiti</a:t>
          </a:r>
          <a:r>
            <a:rPr lang="en-GB" sz="2700" kern="1200" dirty="0"/>
            <a:t> </a:t>
          </a:r>
          <a:r>
            <a:rPr lang="en-GB" sz="2700" kern="1200" dirty="0" err="1"/>
            <a:t>određeni</a:t>
          </a:r>
          <a:r>
            <a:rPr lang="en-GB" sz="2700" kern="1200" dirty="0"/>
            <a:t> </a:t>
          </a:r>
          <a:r>
            <a:rPr lang="en-GB" sz="2700" kern="1200" dirty="0" err="1"/>
            <a:t>društveni</a:t>
          </a:r>
          <a:r>
            <a:rPr lang="en-GB" sz="2700" kern="1200" dirty="0"/>
            <a:t> problem</a:t>
          </a:r>
          <a:endParaRPr lang="en-US" sz="2700" kern="1200" dirty="0"/>
        </a:p>
      </dsp:txBody>
      <dsp:txXfrm>
        <a:off x="0" y="0"/>
        <a:ext cx="6900512" cy="1384035"/>
      </dsp:txXfrm>
    </dsp:sp>
    <dsp:sp modelId="{0B0E0AE8-FB69-46AB-ACDD-61D75C8ABDB4}">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E4509B-F513-43B1-8910-D0A83F23A98E}">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MI 6.2. osmisliti rješavanje određenog problema u društvenoj zajednici</a:t>
          </a:r>
          <a:endParaRPr lang="en-US" sz="2700" kern="1200"/>
        </a:p>
      </dsp:txBody>
      <dsp:txXfrm>
        <a:off x="0" y="1384035"/>
        <a:ext cx="6900512" cy="1384035"/>
      </dsp:txXfrm>
    </dsp:sp>
    <dsp:sp modelId="{FAE33D31-47D3-47E3-90CE-946FB7F5838F}">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2AED92-C04F-4D01-948B-2839801A261D}">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MI 6.3. usmjeriti stečena znanja i vještine učenika na rješavanje konkretnog društvenog problema</a:t>
          </a:r>
          <a:endParaRPr lang="en-US" sz="2700" kern="1200"/>
        </a:p>
      </dsp:txBody>
      <dsp:txXfrm>
        <a:off x="0" y="2768070"/>
        <a:ext cx="6900512" cy="1384035"/>
      </dsp:txXfrm>
    </dsp:sp>
    <dsp:sp modelId="{B22D4FF1-30DE-47A2-BA44-5B4DD240B4A4}">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36AAEC-FBCF-4339-BD45-7130D14FD929}">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MI 6.4. potaknuti suradnju između organizacija civilnog društva i škole u zajedničkom rješavanju društvenih problema u zajednici</a:t>
          </a:r>
          <a:endParaRPr lang="en-US" sz="2700" kern="1200"/>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420F4-EBB0-4792-967E-A88591279CE6}">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92D463-0668-4664-B709-A16F768816D7}">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hr-HR" sz="2000" kern="1200" dirty="0"/>
            <a:t>Zadnje desetljeće uočen je porast unosa teških metala putem hrane u većini europskih zemalja za 10-30%. </a:t>
          </a:r>
          <a:endParaRPr lang="en-US" sz="2000" kern="1200" dirty="0"/>
        </a:p>
      </dsp:txBody>
      <dsp:txXfrm>
        <a:off x="0" y="2703"/>
        <a:ext cx="6900512" cy="921789"/>
      </dsp:txXfrm>
    </dsp:sp>
    <dsp:sp modelId="{60019DD2-7BBA-4248-B99A-BBCFC2F61012}">
      <dsp:nvSpPr>
        <dsp:cNvPr id="0" name=""/>
        <dsp:cNvSpPr/>
      </dsp:nvSpPr>
      <dsp:spPr>
        <a:xfrm>
          <a:off x="0" y="924492"/>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512449-5085-425B-AE93-EEE5B38C6D85}">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hr-HR" sz="2000" kern="1200" dirty="0"/>
            <a:t>Toksične tvari u hrani mogu biti njeni prirodni ili neprirodni sastojak koji nastaje kao rezultat kontaminacije hrane u lancu proizvodnje.</a:t>
          </a:r>
          <a:endParaRPr lang="en-US" sz="2000" kern="1200" dirty="0"/>
        </a:p>
      </dsp:txBody>
      <dsp:txXfrm>
        <a:off x="0" y="924492"/>
        <a:ext cx="6900512" cy="921789"/>
      </dsp:txXfrm>
    </dsp:sp>
    <dsp:sp modelId="{48F0EAE0-9661-4FF0-9CB3-D212D536362E}">
      <dsp:nvSpPr>
        <dsp:cNvPr id="0" name=""/>
        <dsp:cNvSpPr/>
      </dsp:nvSpPr>
      <dsp:spPr>
        <a:xfrm>
          <a:off x="0" y="18462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5F6FB4-CDB7-481D-A353-1215FF87623B}">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hr-HR" sz="2000" kern="1200" dirty="0"/>
            <a:t>Mnogi faktori utječu na apsorpciju toksičnih tvari iz hrane i toksični efekt tih tvari. </a:t>
          </a:r>
          <a:endParaRPr lang="en-US" sz="2000" kern="1200" dirty="0"/>
        </a:p>
      </dsp:txBody>
      <dsp:txXfrm>
        <a:off x="0" y="1846281"/>
        <a:ext cx="6900512" cy="921789"/>
      </dsp:txXfrm>
    </dsp:sp>
    <dsp:sp modelId="{03352B2B-14BB-4BE9-AD44-81B3E4A456B9}">
      <dsp:nvSpPr>
        <dsp:cNvPr id="0" name=""/>
        <dsp:cNvSpPr/>
      </dsp:nvSpPr>
      <dsp:spPr>
        <a:xfrm>
          <a:off x="0" y="2768070"/>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68E900-6602-4C2F-B943-857C331841D3}">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hr-HR" sz="2000" kern="1200" dirty="0"/>
            <a:t>U skupinu teških metala uključeni su vrlo toksični metali kao Hg, Pb, As, Cd, Ni, Cu, Co, Zn. </a:t>
          </a:r>
          <a:endParaRPr lang="en-US" sz="2000" kern="1200" dirty="0"/>
        </a:p>
      </dsp:txBody>
      <dsp:txXfrm>
        <a:off x="0" y="2768070"/>
        <a:ext cx="6900512" cy="921789"/>
      </dsp:txXfrm>
    </dsp:sp>
    <dsp:sp modelId="{1B8782E1-2ADE-440F-A3B4-4DDA83044EE7}">
      <dsp:nvSpPr>
        <dsp:cNvPr id="0" name=""/>
        <dsp:cNvSpPr/>
      </dsp:nvSpPr>
      <dsp:spPr>
        <a:xfrm>
          <a:off x="0" y="3689859"/>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21D008-AA3A-4F02-9A1E-CDCA60D44FEA}">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hr-HR" sz="2000" kern="1200" dirty="0"/>
            <a:t>Biljke apsorbiraju teške metale iz zemlje i zraka koje se zatim prenose putem lanca prerade i distribucije hrane do krajnjeg potrošača ; čovjeka. </a:t>
          </a:r>
          <a:endParaRPr lang="en-US" sz="2000" kern="1200" dirty="0"/>
        </a:p>
      </dsp:txBody>
      <dsp:txXfrm>
        <a:off x="0" y="3689859"/>
        <a:ext cx="6900512" cy="921789"/>
      </dsp:txXfrm>
    </dsp:sp>
    <dsp:sp modelId="{C598A559-D451-4489-BF98-7E4EF5DE915D}">
      <dsp:nvSpPr>
        <dsp:cNvPr id="0" name=""/>
        <dsp:cNvSpPr/>
      </dsp:nvSpPr>
      <dsp:spPr>
        <a:xfrm>
          <a:off x="0" y="4611648"/>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9251C1-147F-42D2-B8BA-49DC1E926D33}">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hr-HR" sz="2000" kern="1200" dirty="0"/>
            <a:t>Kontinuirani monitoring teških metala visoke toksičnosti u hrani neophodan je u cilju procjene unosa i rizika po zdravlje od ovih elemenata</a:t>
          </a:r>
          <a:endParaRPr lang="en-US" sz="2000" kern="1200" dirty="0"/>
        </a:p>
      </dsp:txBody>
      <dsp:txXfrm>
        <a:off x="0" y="4611648"/>
        <a:ext cx="6900512" cy="9217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5186A-BCE8-4053-9338-05CE47BDAC99}">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89913D-BB15-4576-AA27-47F79BB28840}">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hr-HR" sz="2200" kern="1200"/>
            <a:t>Teški metali se definiraju kao metali s gustoćom većom od 5 g/cm3 . </a:t>
          </a:r>
          <a:endParaRPr lang="en-US" sz="2200" kern="1200"/>
        </a:p>
      </dsp:txBody>
      <dsp:txXfrm>
        <a:off x="0" y="0"/>
        <a:ext cx="6900512" cy="1384035"/>
      </dsp:txXfrm>
    </dsp:sp>
    <dsp:sp modelId="{CB26406C-537F-4664-A606-8C18655485FC}">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302BF0-95FA-4486-B068-F3FB0FC64F21}">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hr-HR" sz="2200" kern="1200"/>
            <a:t>Dijele se na esencijalne (bakar, cink, mangan, željezo, molibden, selen) i neesencijalne (olovo, živa, kadmij, arsen, aluminij, kositar, kobalt, paladij, platina).</a:t>
          </a:r>
          <a:endParaRPr lang="en-US" sz="2200" kern="1200"/>
        </a:p>
      </dsp:txBody>
      <dsp:txXfrm>
        <a:off x="0" y="1384035"/>
        <a:ext cx="6900512" cy="1384035"/>
      </dsp:txXfrm>
    </dsp:sp>
    <dsp:sp modelId="{EF766AFB-FCBC-48C7-93E8-52803BD468A4}">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BB3B62-E46E-4479-80ED-1215325CCA3E}">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hr-HR" sz="2200" kern="1200"/>
            <a:t>Neki teški metali su neophodni za normalnu funkciju organizma, no ovisno o koncentraciji metala mogu se ponašati kao otrovi te štetno djelovati na ljudsko zdravlje. </a:t>
          </a:r>
          <a:endParaRPr lang="en-US" sz="2200" kern="1200"/>
        </a:p>
      </dsp:txBody>
      <dsp:txXfrm>
        <a:off x="0" y="2768070"/>
        <a:ext cx="6900512" cy="1384035"/>
      </dsp:txXfrm>
    </dsp:sp>
    <dsp:sp modelId="{B3E81D1E-9450-4F66-A2C0-F769CC7B6E44}">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40420F-F445-4368-BB2D-766ECA6EAE31}">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hr-HR" sz="2200" kern="1200" dirty="0"/>
            <a:t>U najgorim slučajevima mogu dovesti do teških deformacija, kome i smrti</a:t>
          </a:r>
          <a:endParaRPr lang="en-US" sz="2200" kern="1200" dirty="0"/>
        </a:p>
      </dsp:txBody>
      <dsp:txXfrm>
        <a:off x="0" y="4152105"/>
        <a:ext cx="6900512" cy="13840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5CCFC-A049-42A0-81D4-9051AC850FFB}">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A9C436-3B4C-4414-8E7D-F4D7E9580628}">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hr-HR" sz="2500" kern="1200"/>
            <a:t>olovo (ispušni plinovi iz automobila, građevinski materijali, voda, neki čajevi)</a:t>
          </a:r>
          <a:endParaRPr lang="en-US" sz="2500" kern="1200"/>
        </a:p>
      </dsp:txBody>
      <dsp:txXfrm>
        <a:off x="0" y="2703"/>
        <a:ext cx="6900512" cy="921789"/>
      </dsp:txXfrm>
    </dsp:sp>
    <dsp:sp modelId="{48365010-578C-45B1-9125-BF4CD6DE8DFA}">
      <dsp:nvSpPr>
        <dsp:cNvPr id="0" name=""/>
        <dsp:cNvSpPr/>
      </dsp:nvSpPr>
      <dsp:spPr>
        <a:xfrm>
          <a:off x="0" y="924492"/>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953CBA-3F9D-48D9-9C90-BF6CF7435685}">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hr-HR" sz="2500" kern="1200"/>
            <a:t>živa (amalgamske zubne plombe, cjepiva, otopina kontaktnih leća, plodovi mora)</a:t>
          </a:r>
          <a:endParaRPr lang="en-US" sz="2500" kern="1200"/>
        </a:p>
      </dsp:txBody>
      <dsp:txXfrm>
        <a:off x="0" y="924492"/>
        <a:ext cx="6900512" cy="921789"/>
      </dsp:txXfrm>
    </dsp:sp>
    <dsp:sp modelId="{2381C034-B2CD-48EA-8D4D-2FD9FE7D2BCD}">
      <dsp:nvSpPr>
        <dsp:cNvPr id="0" name=""/>
        <dsp:cNvSpPr/>
      </dsp:nvSpPr>
      <dsp:spPr>
        <a:xfrm>
          <a:off x="0" y="18462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2C8C11-5E0E-4E4D-8A17-22183B9884BA}">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hr-HR" sz="2500" kern="1200"/>
            <a:t>kadmij (cigarete, baterije, hidrogenizirana ulja, kava)</a:t>
          </a:r>
          <a:endParaRPr lang="en-US" sz="2500" kern="1200"/>
        </a:p>
      </dsp:txBody>
      <dsp:txXfrm>
        <a:off x="0" y="1846281"/>
        <a:ext cx="6900512" cy="921789"/>
      </dsp:txXfrm>
    </dsp:sp>
    <dsp:sp modelId="{7403599D-888D-4481-88C0-99670823EE4D}">
      <dsp:nvSpPr>
        <dsp:cNvPr id="0" name=""/>
        <dsp:cNvSpPr/>
      </dsp:nvSpPr>
      <dsp:spPr>
        <a:xfrm>
          <a:off x="0" y="2768070"/>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4E24F3-DA90-4FDF-80D8-D2EE41AC972F}">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hr-HR" sz="2500" kern="1200"/>
            <a:t>arsen (perad, jaja)</a:t>
          </a:r>
          <a:endParaRPr lang="en-US" sz="2500" kern="1200"/>
        </a:p>
      </dsp:txBody>
      <dsp:txXfrm>
        <a:off x="0" y="2768070"/>
        <a:ext cx="6900512" cy="921789"/>
      </dsp:txXfrm>
    </dsp:sp>
    <dsp:sp modelId="{BF362BE0-4339-4AEB-980A-C46A15EEC889}">
      <dsp:nvSpPr>
        <dsp:cNvPr id="0" name=""/>
        <dsp:cNvSpPr/>
      </dsp:nvSpPr>
      <dsp:spPr>
        <a:xfrm>
          <a:off x="0" y="3689859"/>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B19EF8-7933-482C-AAA3-5D6DF495467E}">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hr-HR" sz="2500" kern="1200"/>
            <a:t>aluminij (dezodorans, cjepiva, posuđe, neki čajevi)</a:t>
          </a:r>
          <a:endParaRPr lang="en-US" sz="2500" kern="1200"/>
        </a:p>
      </dsp:txBody>
      <dsp:txXfrm>
        <a:off x="0" y="3689859"/>
        <a:ext cx="6900512" cy="921789"/>
      </dsp:txXfrm>
    </dsp:sp>
    <dsp:sp modelId="{EC5CEB45-C39C-4438-9566-39727737B8A1}">
      <dsp:nvSpPr>
        <dsp:cNvPr id="0" name=""/>
        <dsp:cNvSpPr/>
      </dsp:nvSpPr>
      <dsp:spPr>
        <a:xfrm>
          <a:off x="0" y="4611648"/>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45E7F9-493A-4AF8-88FE-80966F960270}">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hr-HR" sz="2500" kern="1200"/>
            <a:t>bizmut (šminka, lijekovi)</a:t>
          </a:r>
          <a:endParaRPr lang="en-US" sz="2500" kern="1200"/>
        </a:p>
      </dsp:txBody>
      <dsp:txXfrm>
        <a:off x="0" y="4611648"/>
        <a:ext cx="6900512" cy="9217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20BC9-EA34-45C7-8BC2-DF5519AE130A}">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CEBBDA-B9E8-4020-BFD5-C2ED7CAD6D0E}">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hr-HR" sz="2500" kern="1200" dirty="0"/>
            <a:t>Pravilnik o toksinima, metalima, </a:t>
          </a:r>
          <a:r>
            <a:rPr lang="hr-HR" sz="2500" kern="1200" dirty="0" err="1"/>
            <a:t>metaloidima</a:t>
          </a:r>
          <a:r>
            <a:rPr lang="hr-HR" sz="2500" kern="1200" dirty="0"/>
            <a:t>, te drugim štetnim tvarima koje se mogu nalaziti u hrani</a:t>
          </a:r>
          <a:endParaRPr lang="en-US" sz="2500" kern="1200" dirty="0"/>
        </a:p>
      </dsp:txBody>
      <dsp:txXfrm>
        <a:off x="0" y="0"/>
        <a:ext cx="6900512" cy="2768070"/>
      </dsp:txXfrm>
    </dsp:sp>
    <dsp:sp modelId="{F5E8450B-3196-46FE-BD3D-6435269C1FEC}">
      <dsp:nvSpPr>
        <dsp:cNvPr id="0" name=""/>
        <dsp:cNvSpPr/>
      </dsp:nvSpPr>
      <dsp:spPr>
        <a:xfrm>
          <a:off x="0" y="2768070"/>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2D2CC5-5B52-4C77-A577-40EA8BDCD611}">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hr-HR" sz="2500" kern="1200"/>
            <a:t>LINK: </a:t>
          </a:r>
          <a:r>
            <a:rPr lang="hr-HR" sz="2500" kern="1200">
              <a:hlinkClick xmlns:r="http://schemas.openxmlformats.org/officeDocument/2006/relationships" r:id="rId1"/>
            </a:rPr>
            <a:t>https://narodne-novine.nn.hr/clanci/sluzbeni/2005_02_16_283.html  </a:t>
          </a:r>
          <a:endParaRPr lang="en-US" sz="2500" kern="1200"/>
        </a:p>
      </dsp:txBody>
      <dsp:txXfrm>
        <a:off x="0" y="2768070"/>
        <a:ext cx="6900512" cy="27680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ABAE8-CB6A-47D9-832B-65325B277CAD}">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32161B-5AC2-49F1-9527-333746A356D9}">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nl-NL" sz="3800" kern="1200"/>
            <a:t>Teški metal kadmij u lignjama. 15.10.2020</a:t>
          </a:r>
          <a:r>
            <a:rPr lang="hr-HR" sz="3800" kern="1200"/>
            <a:t>.</a:t>
          </a:r>
          <a:endParaRPr lang="en-US" sz="3800" kern="1200"/>
        </a:p>
      </dsp:txBody>
      <dsp:txXfrm>
        <a:off x="0" y="0"/>
        <a:ext cx="6900512" cy="1384035"/>
      </dsp:txXfrm>
    </dsp:sp>
    <dsp:sp modelId="{2C1FA6ED-F3CE-4566-B58C-EFDABC1E67AE}">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82641B-D116-4701-951A-49D9F22274F8}">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hr-HR" sz="3800" kern="1200"/>
            <a:t>OPREZ, TRI SIRA POVLAČE SE S TRŽIŠTA: 26.10.2017.</a:t>
          </a:r>
          <a:endParaRPr lang="en-US" sz="3800" kern="1200"/>
        </a:p>
      </dsp:txBody>
      <dsp:txXfrm>
        <a:off x="0" y="1384035"/>
        <a:ext cx="6900512" cy="1384035"/>
      </dsp:txXfrm>
    </dsp:sp>
    <dsp:sp modelId="{2C2B937E-2D33-4893-B191-74E961D35188}">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E907E5-D141-4098-942E-F1A875E91151}">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hr-HR" sz="3800" kern="1200"/>
            <a:t>TOKSIČAN METAL U HRANI: 21. 11. 2020.</a:t>
          </a:r>
          <a:endParaRPr lang="en-US" sz="3800" kern="1200"/>
        </a:p>
      </dsp:txBody>
      <dsp:txXfrm>
        <a:off x="0" y="2768070"/>
        <a:ext cx="6900512" cy="1384035"/>
      </dsp:txXfrm>
    </dsp:sp>
    <dsp:sp modelId="{2E60DC10-A6BB-4DDB-9E4F-1F060DD8E4A4}">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D77B12-BFC3-4887-8858-BD7FFA186CE1}">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hr-HR" sz="3800" kern="1200" dirty="0"/>
            <a:t>Tuna u maslinovom ulju, 80 gr. 11.8.2021.</a:t>
          </a:r>
          <a:endParaRPr lang="en-US" sz="3800" kern="1200" dirty="0"/>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E5F9CC2-AACB-45C1-8982-0122751F9C24}"/>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0BADC16F-0C51-421C-A6C4-D3E249F179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B0C1E349-7F21-40B1-8304-AE49EC153071}"/>
              </a:ext>
            </a:extLst>
          </p:cNvPr>
          <p:cNvSpPr>
            <a:spLocks noGrp="1"/>
          </p:cNvSpPr>
          <p:nvPr>
            <p:ph type="dt" sz="half" idx="10"/>
          </p:nvPr>
        </p:nvSpPr>
        <p:spPr/>
        <p:txBody>
          <a:bodyPr/>
          <a:lstStyle/>
          <a:p>
            <a:fld id="{6D9F6AE1-7D62-492B-BA32-E65FE9C56634}" type="datetimeFigureOut">
              <a:rPr lang="hr-HR" smtClean="0"/>
              <a:t>30.5.2022.</a:t>
            </a:fld>
            <a:endParaRPr lang="hr-HR"/>
          </a:p>
        </p:txBody>
      </p:sp>
      <p:sp>
        <p:nvSpPr>
          <p:cNvPr id="5" name="Rezervirano mjesto podnožja 4">
            <a:extLst>
              <a:ext uri="{FF2B5EF4-FFF2-40B4-BE49-F238E27FC236}">
                <a16:creationId xmlns:a16="http://schemas.microsoft.com/office/drawing/2014/main" id="{B065DE1D-7BD3-402F-B2BF-27C01925AFA6}"/>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42E4B30B-50FD-4EEC-85FE-30BF35FED8FD}"/>
              </a:ext>
            </a:extLst>
          </p:cNvPr>
          <p:cNvSpPr>
            <a:spLocks noGrp="1"/>
          </p:cNvSpPr>
          <p:nvPr>
            <p:ph type="sldNum" sz="quarter" idx="12"/>
          </p:nvPr>
        </p:nvSpPr>
        <p:spPr/>
        <p:txBody>
          <a:bodyPr/>
          <a:lstStyle/>
          <a:p>
            <a:fld id="{48B75885-8426-45FC-AF60-7294BE16EEDC}" type="slidenum">
              <a:rPr lang="hr-HR" smtClean="0"/>
              <a:t>‹#›</a:t>
            </a:fld>
            <a:endParaRPr lang="hr-HR"/>
          </a:p>
        </p:txBody>
      </p:sp>
    </p:spTree>
    <p:extLst>
      <p:ext uri="{BB962C8B-B14F-4D97-AF65-F5344CB8AC3E}">
        <p14:creationId xmlns:p14="http://schemas.microsoft.com/office/powerpoint/2010/main" val="3197786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FDFFF1D-C555-4905-B6A7-9D06503E9C6A}"/>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1D77D6A1-18E3-424B-A677-E40A8F06B3BA}"/>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AE553C00-2F42-4D5F-910A-A65F90CAF62E}"/>
              </a:ext>
            </a:extLst>
          </p:cNvPr>
          <p:cNvSpPr>
            <a:spLocks noGrp="1"/>
          </p:cNvSpPr>
          <p:nvPr>
            <p:ph type="dt" sz="half" idx="10"/>
          </p:nvPr>
        </p:nvSpPr>
        <p:spPr/>
        <p:txBody>
          <a:bodyPr/>
          <a:lstStyle/>
          <a:p>
            <a:fld id="{6D9F6AE1-7D62-492B-BA32-E65FE9C56634}" type="datetimeFigureOut">
              <a:rPr lang="hr-HR" smtClean="0"/>
              <a:t>30.5.2022.</a:t>
            </a:fld>
            <a:endParaRPr lang="hr-HR"/>
          </a:p>
        </p:txBody>
      </p:sp>
      <p:sp>
        <p:nvSpPr>
          <p:cNvPr id="5" name="Rezervirano mjesto podnožja 4">
            <a:extLst>
              <a:ext uri="{FF2B5EF4-FFF2-40B4-BE49-F238E27FC236}">
                <a16:creationId xmlns:a16="http://schemas.microsoft.com/office/drawing/2014/main" id="{568726ED-E8D7-4077-85A1-D355A7FE9EAF}"/>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7BEA414A-E8C4-4B5B-9A3C-375BD393FB34}"/>
              </a:ext>
            </a:extLst>
          </p:cNvPr>
          <p:cNvSpPr>
            <a:spLocks noGrp="1"/>
          </p:cNvSpPr>
          <p:nvPr>
            <p:ph type="sldNum" sz="quarter" idx="12"/>
          </p:nvPr>
        </p:nvSpPr>
        <p:spPr/>
        <p:txBody>
          <a:bodyPr/>
          <a:lstStyle/>
          <a:p>
            <a:fld id="{48B75885-8426-45FC-AF60-7294BE16EEDC}" type="slidenum">
              <a:rPr lang="hr-HR" smtClean="0"/>
              <a:t>‹#›</a:t>
            </a:fld>
            <a:endParaRPr lang="hr-HR"/>
          </a:p>
        </p:txBody>
      </p:sp>
    </p:spTree>
    <p:extLst>
      <p:ext uri="{BB962C8B-B14F-4D97-AF65-F5344CB8AC3E}">
        <p14:creationId xmlns:p14="http://schemas.microsoft.com/office/powerpoint/2010/main" val="869215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8FD2DAB3-140F-4FCC-B7E5-E37E7E09013F}"/>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8E2AE54D-7973-4F6B-9842-067933556BC6}"/>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60BF4FF0-CC38-4793-8F01-0DDAA76FA2D3}"/>
              </a:ext>
            </a:extLst>
          </p:cNvPr>
          <p:cNvSpPr>
            <a:spLocks noGrp="1"/>
          </p:cNvSpPr>
          <p:nvPr>
            <p:ph type="dt" sz="half" idx="10"/>
          </p:nvPr>
        </p:nvSpPr>
        <p:spPr/>
        <p:txBody>
          <a:bodyPr/>
          <a:lstStyle/>
          <a:p>
            <a:fld id="{6D9F6AE1-7D62-492B-BA32-E65FE9C56634}" type="datetimeFigureOut">
              <a:rPr lang="hr-HR" smtClean="0"/>
              <a:t>30.5.2022.</a:t>
            </a:fld>
            <a:endParaRPr lang="hr-HR"/>
          </a:p>
        </p:txBody>
      </p:sp>
      <p:sp>
        <p:nvSpPr>
          <p:cNvPr id="5" name="Rezervirano mjesto podnožja 4">
            <a:extLst>
              <a:ext uri="{FF2B5EF4-FFF2-40B4-BE49-F238E27FC236}">
                <a16:creationId xmlns:a16="http://schemas.microsoft.com/office/drawing/2014/main" id="{10298988-646E-4C5E-A451-7F69684DF2C0}"/>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56D97B04-AE46-4CB9-9166-6E5301A2DF1B}"/>
              </a:ext>
            </a:extLst>
          </p:cNvPr>
          <p:cNvSpPr>
            <a:spLocks noGrp="1"/>
          </p:cNvSpPr>
          <p:nvPr>
            <p:ph type="sldNum" sz="quarter" idx="12"/>
          </p:nvPr>
        </p:nvSpPr>
        <p:spPr/>
        <p:txBody>
          <a:bodyPr/>
          <a:lstStyle/>
          <a:p>
            <a:fld id="{48B75885-8426-45FC-AF60-7294BE16EEDC}" type="slidenum">
              <a:rPr lang="hr-HR" smtClean="0"/>
              <a:t>‹#›</a:t>
            </a:fld>
            <a:endParaRPr lang="hr-HR"/>
          </a:p>
        </p:txBody>
      </p:sp>
    </p:spTree>
    <p:extLst>
      <p:ext uri="{BB962C8B-B14F-4D97-AF65-F5344CB8AC3E}">
        <p14:creationId xmlns:p14="http://schemas.microsoft.com/office/powerpoint/2010/main" val="2120956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8AA2E4B-1A58-4262-9ADE-CBB4B29FFB7A}"/>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05ADF3D1-4B2D-4C47-86BE-0C60F1B973A6}"/>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6E430BF4-225C-491E-8AB8-A3EE384BB905}"/>
              </a:ext>
            </a:extLst>
          </p:cNvPr>
          <p:cNvSpPr>
            <a:spLocks noGrp="1"/>
          </p:cNvSpPr>
          <p:nvPr>
            <p:ph type="dt" sz="half" idx="10"/>
          </p:nvPr>
        </p:nvSpPr>
        <p:spPr/>
        <p:txBody>
          <a:bodyPr/>
          <a:lstStyle/>
          <a:p>
            <a:fld id="{6D9F6AE1-7D62-492B-BA32-E65FE9C56634}" type="datetimeFigureOut">
              <a:rPr lang="hr-HR" smtClean="0"/>
              <a:t>30.5.2022.</a:t>
            </a:fld>
            <a:endParaRPr lang="hr-HR"/>
          </a:p>
        </p:txBody>
      </p:sp>
      <p:sp>
        <p:nvSpPr>
          <p:cNvPr id="5" name="Rezervirano mjesto podnožja 4">
            <a:extLst>
              <a:ext uri="{FF2B5EF4-FFF2-40B4-BE49-F238E27FC236}">
                <a16:creationId xmlns:a16="http://schemas.microsoft.com/office/drawing/2014/main" id="{D88E6925-A62E-48C9-BE61-5BB1784FA3C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56D11E2F-BD6B-466B-B5F8-C9113558F87F}"/>
              </a:ext>
            </a:extLst>
          </p:cNvPr>
          <p:cNvSpPr>
            <a:spLocks noGrp="1"/>
          </p:cNvSpPr>
          <p:nvPr>
            <p:ph type="sldNum" sz="quarter" idx="12"/>
          </p:nvPr>
        </p:nvSpPr>
        <p:spPr/>
        <p:txBody>
          <a:bodyPr/>
          <a:lstStyle/>
          <a:p>
            <a:fld id="{48B75885-8426-45FC-AF60-7294BE16EEDC}" type="slidenum">
              <a:rPr lang="hr-HR" smtClean="0"/>
              <a:t>‹#›</a:t>
            </a:fld>
            <a:endParaRPr lang="hr-HR"/>
          </a:p>
        </p:txBody>
      </p:sp>
    </p:spTree>
    <p:extLst>
      <p:ext uri="{BB962C8B-B14F-4D97-AF65-F5344CB8AC3E}">
        <p14:creationId xmlns:p14="http://schemas.microsoft.com/office/powerpoint/2010/main" val="3535759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B341BDD-F094-4CCB-9449-9E5EC7E78C19}"/>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4D85A1BC-5C8A-4014-AAB0-2B7A8489AA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59192A7D-BAB5-410E-899E-17D0C54A739E}"/>
              </a:ext>
            </a:extLst>
          </p:cNvPr>
          <p:cNvSpPr>
            <a:spLocks noGrp="1"/>
          </p:cNvSpPr>
          <p:nvPr>
            <p:ph type="dt" sz="half" idx="10"/>
          </p:nvPr>
        </p:nvSpPr>
        <p:spPr/>
        <p:txBody>
          <a:bodyPr/>
          <a:lstStyle/>
          <a:p>
            <a:fld id="{6D9F6AE1-7D62-492B-BA32-E65FE9C56634}" type="datetimeFigureOut">
              <a:rPr lang="hr-HR" smtClean="0"/>
              <a:t>30.5.2022.</a:t>
            </a:fld>
            <a:endParaRPr lang="hr-HR"/>
          </a:p>
        </p:txBody>
      </p:sp>
      <p:sp>
        <p:nvSpPr>
          <p:cNvPr id="5" name="Rezervirano mjesto podnožja 4">
            <a:extLst>
              <a:ext uri="{FF2B5EF4-FFF2-40B4-BE49-F238E27FC236}">
                <a16:creationId xmlns:a16="http://schemas.microsoft.com/office/drawing/2014/main" id="{E8A3AF37-31E9-418D-BD8E-B508D413E53C}"/>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A12F106E-F10C-4928-8E3C-3E56965B2F64}"/>
              </a:ext>
            </a:extLst>
          </p:cNvPr>
          <p:cNvSpPr>
            <a:spLocks noGrp="1"/>
          </p:cNvSpPr>
          <p:nvPr>
            <p:ph type="sldNum" sz="quarter" idx="12"/>
          </p:nvPr>
        </p:nvSpPr>
        <p:spPr/>
        <p:txBody>
          <a:bodyPr/>
          <a:lstStyle/>
          <a:p>
            <a:fld id="{48B75885-8426-45FC-AF60-7294BE16EEDC}" type="slidenum">
              <a:rPr lang="hr-HR" smtClean="0"/>
              <a:t>‹#›</a:t>
            </a:fld>
            <a:endParaRPr lang="hr-HR"/>
          </a:p>
        </p:txBody>
      </p:sp>
    </p:spTree>
    <p:extLst>
      <p:ext uri="{BB962C8B-B14F-4D97-AF65-F5344CB8AC3E}">
        <p14:creationId xmlns:p14="http://schemas.microsoft.com/office/powerpoint/2010/main" val="1830706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5D1C597-7B58-405B-AF93-557D50DF1441}"/>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E8FEA3F6-6B76-4ACB-A570-EF917586AAA5}"/>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BD5B9139-F0D9-4038-BF98-BE1D3F377002}"/>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67619756-5B0D-47E2-BFCB-9946A982CAC8}"/>
              </a:ext>
            </a:extLst>
          </p:cNvPr>
          <p:cNvSpPr>
            <a:spLocks noGrp="1"/>
          </p:cNvSpPr>
          <p:nvPr>
            <p:ph type="dt" sz="half" idx="10"/>
          </p:nvPr>
        </p:nvSpPr>
        <p:spPr/>
        <p:txBody>
          <a:bodyPr/>
          <a:lstStyle/>
          <a:p>
            <a:fld id="{6D9F6AE1-7D62-492B-BA32-E65FE9C56634}" type="datetimeFigureOut">
              <a:rPr lang="hr-HR" smtClean="0"/>
              <a:t>30.5.2022.</a:t>
            </a:fld>
            <a:endParaRPr lang="hr-HR"/>
          </a:p>
        </p:txBody>
      </p:sp>
      <p:sp>
        <p:nvSpPr>
          <p:cNvPr id="6" name="Rezervirano mjesto podnožja 5">
            <a:extLst>
              <a:ext uri="{FF2B5EF4-FFF2-40B4-BE49-F238E27FC236}">
                <a16:creationId xmlns:a16="http://schemas.microsoft.com/office/drawing/2014/main" id="{051F49DA-3EC9-4263-A685-A3B9A881F1B5}"/>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20A380DF-2790-4398-83D5-BD5CC9B6C754}"/>
              </a:ext>
            </a:extLst>
          </p:cNvPr>
          <p:cNvSpPr>
            <a:spLocks noGrp="1"/>
          </p:cNvSpPr>
          <p:nvPr>
            <p:ph type="sldNum" sz="quarter" idx="12"/>
          </p:nvPr>
        </p:nvSpPr>
        <p:spPr/>
        <p:txBody>
          <a:bodyPr/>
          <a:lstStyle/>
          <a:p>
            <a:fld id="{48B75885-8426-45FC-AF60-7294BE16EEDC}" type="slidenum">
              <a:rPr lang="hr-HR" smtClean="0"/>
              <a:t>‹#›</a:t>
            </a:fld>
            <a:endParaRPr lang="hr-HR"/>
          </a:p>
        </p:txBody>
      </p:sp>
    </p:spTree>
    <p:extLst>
      <p:ext uri="{BB962C8B-B14F-4D97-AF65-F5344CB8AC3E}">
        <p14:creationId xmlns:p14="http://schemas.microsoft.com/office/powerpoint/2010/main" val="1618785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2BF73CB-935E-4DB5-9D52-CD6E6B196C93}"/>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653EDC09-E612-42C6-A4AD-6786A873FA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013CE3BC-3AAE-405C-823D-4ADA1668AA97}"/>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7092114A-FE24-4974-88D6-E449E497DA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8AB3D67F-EA87-4581-8C8E-25C53050F3FE}"/>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A0E8C1C0-E64C-4615-B3F2-05C066834331}"/>
              </a:ext>
            </a:extLst>
          </p:cNvPr>
          <p:cNvSpPr>
            <a:spLocks noGrp="1"/>
          </p:cNvSpPr>
          <p:nvPr>
            <p:ph type="dt" sz="half" idx="10"/>
          </p:nvPr>
        </p:nvSpPr>
        <p:spPr/>
        <p:txBody>
          <a:bodyPr/>
          <a:lstStyle/>
          <a:p>
            <a:fld id="{6D9F6AE1-7D62-492B-BA32-E65FE9C56634}" type="datetimeFigureOut">
              <a:rPr lang="hr-HR" smtClean="0"/>
              <a:t>30.5.2022.</a:t>
            </a:fld>
            <a:endParaRPr lang="hr-HR"/>
          </a:p>
        </p:txBody>
      </p:sp>
      <p:sp>
        <p:nvSpPr>
          <p:cNvPr id="8" name="Rezervirano mjesto podnožja 7">
            <a:extLst>
              <a:ext uri="{FF2B5EF4-FFF2-40B4-BE49-F238E27FC236}">
                <a16:creationId xmlns:a16="http://schemas.microsoft.com/office/drawing/2014/main" id="{5DE69BB3-40BB-4001-88D3-4DCD547277ED}"/>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90A69B78-510A-4208-99AD-5CFC5C85E780}"/>
              </a:ext>
            </a:extLst>
          </p:cNvPr>
          <p:cNvSpPr>
            <a:spLocks noGrp="1"/>
          </p:cNvSpPr>
          <p:nvPr>
            <p:ph type="sldNum" sz="quarter" idx="12"/>
          </p:nvPr>
        </p:nvSpPr>
        <p:spPr/>
        <p:txBody>
          <a:bodyPr/>
          <a:lstStyle/>
          <a:p>
            <a:fld id="{48B75885-8426-45FC-AF60-7294BE16EEDC}" type="slidenum">
              <a:rPr lang="hr-HR" smtClean="0"/>
              <a:t>‹#›</a:t>
            </a:fld>
            <a:endParaRPr lang="hr-HR"/>
          </a:p>
        </p:txBody>
      </p:sp>
    </p:spTree>
    <p:extLst>
      <p:ext uri="{BB962C8B-B14F-4D97-AF65-F5344CB8AC3E}">
        <p14:creationId xmlns:p14="http://schemas.microsoft.com/office/powerpoint/2010/main" val="2829155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9A0CEE5-4942-4811-A6B0-671F2D5E2CCD}"/>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D7A5A5B4-A477-47C5-A01C-AEA005EAB5B7}"/>
              </a:ext>
            </a:extLst>
          </p:cNvPr>
          <p:cNvSpPr>
            <a:spLocks noGrp="1"/>
          </p:cNvSpPr>
          <p:nvPr>
            <p:ph type="dt" sz="half" idx="10"/>
          </p:nvPr>
        </p:nvSpPr>
        <p:spPr/>
        <p:txBody>
          <a:bodyPr/>
          <a:lstStyle/>
          <a:p>
            <a:fld id="{6D9F6AE1-7D62-492B-BA32-E65FE9C56634}" type="datetimeFigureOut">
              <a:rPr lang="hr-HR" smtClean="0"/>
              <a:t>30.5.2022.</a:t>
            </a:fld>
            <a:endParaRPr lang="hr-HR"/>
          </a:p>
        </p:txBody>
      </p:sp>
      <p:sp>
        <p:nvSpPr>
          <p:cNvPr id="4" name="Rezervirano mjesto podnožja 3">
            <a:extLst>
              <a:ext uri="{FF2B5EF4-FFF2-40B4-BE49-F238E27FC236}">
                <a16:creationId xmlns:a16="http://schemas.microsoft.com/office/drawing/2014/main" id="{FEE6F8AD-36C2-41F2-ABFC-A7C95313182C}"/>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9F8DFD76-A51E-4E21-ABC5-9AF970457E88}"/>
              </a:ext>
            </a:extLst>
          </p:cNvPr>
          <p:cNvSpPr>
            <a:spLocks noGrp="1"/>
          </p:cNvSpPr>
          <p:nvPr>
            <p:ph type="sldNum" sz="quarter" idx="12"/>
          </p:nvPr>
        </p:nvSpPr>
        <p:spPr/>
        <p:txBody>
          <a:bodyPr/>
          <a:lstStyle/>
          <a:p>
            <a:fld id="{48B75885-8426-45FC-AF60-7294BE16EEDC}" type="slidenum">
              <a:rPr lang="hr-HR" smtClean="0"/>
              <a:t>‹#›</a:t>
            </a:fld>
            <a:endParaRPr lang="hr-HR"/>
          </a:p>
        </p:txBody>
      </p:sp>
    </p:spTree>
    <p:extLst>
      <p:ext uri="{BB962C8B-B14F-4D97-AF65-F5344CB8AC3E}">
        <p14:creationId xmlns:p14="http://schemas.microsoft.com/office/powerpoint/2010/main" val="738293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93193D16-2DF5-4DEC-A107-267DDA329E4B}"/>
              </a:ext>
            </a:extLst>
          </p:cNvPr>
          <p:cNvSpPr>
            <a:spLocks noGrp="1"/>
          </p:cNvSpPr>
          <p:nvPr>
            <p:ph type="dt" sz="half" idx="10"/>
          </p:nvPr>
        </p:nvSpPr>
        <p:spPr/>
        <p:txBody>
          <a:bodyPr/>
          <a:lstStyle/>
          <a:p>
            <a:fld id="{6D9F6AE1-7D62-492B-BA32-E65FE9C56634}" type="datetimeFigureOut">
              <a:rPr lang="hr-HR" smtClean="0"/>
              <a:t>30.5.2022.</a:t>
            </a:fld>
            <a:endParaRPr lang="hr-HR"/>
          </a:p>
        </p:txBody>
      </p:sp>
      <p:sp>
        <p:nvSpPr>
          <p:cNvPr id="3" name="Rezervirano mjesto podnožja 2">
            <a:extLst>
              <a:ext uri="{FF2B5EF4-FFF2-40B4-BE49-F238E27FC236}">
                <a16:creationId xmlns:a16="http://schemas.microsoft.com/office/drawing/2014/main" id="{9AD5CE2C-4092-430D-8C97-400D1B38BB2C}"/>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AE129FFD-1500-4EC4-A7FB-95211D09555B}"/>
              </a:ext>
            </a:extLst>
          </p:cNvPr>
          <p:cNvSpPr>
            <a:spLocks noGrp="1"/>
          </p:cNvSpPr>
          <p:nvPr>
            <p:ph type="sldNum" sz="quarter" idx="12"/>
          </p:nvPr>
        </p:nvSpPr>
        <p:spPr/>
        <p:txBody>
          <a:bodyPr/>
          <a:lstStyle/>
          <a:p>
            <a:fld id="{48B75885-8426-45FC-AF60-7294BE16EEDC}" type="slidenum">
              <a:rPr lang="hr-HR" smtClean="0"/>
              <a:t>‹#›</a:t>
            </a:fld>
            <a:endParaRPr lang="hr-HR"/>
          </a:p>
        </p:txBody>
      </p:sp>
    </p:spTree>
    <p:extLst>
      <p:ext uri="{BB962C8B-B14F-4D97-AF65-F5344CB8AC3E}">
        <p14:creationId xmlns:p14="http://schemas.microsoft.com/office/powerpoint/2010/main" val="2764135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516217A-B589-4EC9-82C9-5FA70108991F}"/>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C9469A75-A6D4-42F6-AF90-F3356FFA31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48201464-E865-4422-93A2-FDAB781071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ADEE2B1B-4EB7-42CF-8F7B-8F4AA861F45F}"/>
              </a:ext>
            </a:extLst>
          </p:cNvPr>
          <p:cNvSpPr>
            <a:spLocks noGrp="1"/>
          </p:cNvSpPr>
          <p:nvPr>
            <p:ph type="dt" sz="half" idx="10"/>
          </p:nvPr>
        </p:nvSpPr>
        <p:spPr/>
        <p:txBody>
          <a:bodyPr/>
          <a:lstStyle/>
          <a:p>
            <a:fld id="{6D9F6AE1-7D62-492B-BA32-E65FE9C56634}" type="datetimeFigureOut">
              <a:rPr lang="hr-HR" smtClean="0"/>
              <a:t>30.5.2022.</a:t>
            </a:fld>
            <a:endParaRPr lang="hr-HR"/>
          </a:p>
        </p:txBody>
      </p:sp>
      <p:sp>
        <p:nvSpPr>
          <p:cNvPr id="6" name="Rezervirano mjesto podnožja 5">
            <a:extLst>
              <a:ext uri="{FF2B5EF4-FFF2-40B4-BE49-F238E27FC236}">
                <a16:creationId xmlns:a16="http://schemas.microsoft.com/office/drawing/2014/main" id="{1B3C27A2-AC4D-48F6-92C1-216E4A96CD88}"/>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DCC9954B-3B7A-4626-B189-CD3FEC82026A}"/>
              </a:ext>
            </a:extLst>
          </p:cNvPr>
          <p:cNvSpPr>
            <a:spLocks noGrp="1"/>
          </p:cNvSpPr>
          <p:nvPr>
            <p:ph type="sldNum" sz="quarter" idx="12"/>
          </p:nvPr>
        </p:nvSpPr>
        <p:spPr/>
        <p:txBody>
          <a:bodyPr/>
          <a:lstStyle/>
          <a:p>
            <a:fld id="{48B75885-8426-45FC-AF60-7294BE16EEDC}" type="slidenum">
              <a:rPr lang="hr-HR" smtClean="0"/>
              <a:t>‹#›</a:t>
            </a:fld>
            <a:endParaRPr lang="hr-HR"/>
          </a:p>
        </p:txBody>
      </p:sp>
    </p:spTree>
    <p:extLst>
      <p:ext uri="{BB962C8B-B14F-4D97-AF65-F5344CB8AC3E}">
        <p14:creationId xmlns:p14="http://schemas.microsoft.com/office/powerpoint/2010/main" val="385588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062D29B-F610-4E1A-91E8-6D90A882F968}"/>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D089D7E6-4D77-4E42-81C3-2D810983BF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60E6A667-A7FB-4B26-B178-6442B06000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A68056C4-3549-43BB-97B1-50C2AE1AF5E2}"/>
              </a:ext>
            </a:extLst>
          </p:cNvPr>
          <p:cNvSpPr>
            <a:spLocks noGrp="1"/>
          </p:cNvSpPr>
          <p:nvPr>
            <p:ph type="dt" sz="half" idx="10"/>
          </p:nvPr>
        </p:nvSpPr>
        <p:spPr/>
        <p:txBody>
          <a:bodyPr/>
          <a:lstStyle/>
          <a:p>
            <a:fld id="{6D9F6AE1-7D62-492B-BA32-E65FE9C56634}" type="datetimeFigureOut">
              <a:rPr lang="hr-HR" smtClean="0"/>
              <a:t>30.5.2022.</a:t>
            </a:fld>
            <a:endParaRPr lang="hr-HR"/>
          </a:p>
        </p:txBody>
      </p:sp>
      <p:sp>
        <p:nvSpPr>
          <p:cNvPr id="6" name="Rezervirano mjesto podnožja 5">
            <a:extLst>
              <a:ext uri="{FF2B5EF4-FFF2-40B4-BE49-F238E27FC236}">
                <a16:creationId xmlns:a16="http://schemas.microsoft.com/office/drawing/2014/main" id="{AB26C401-2786-4832-A1BB-B2F65BDCD96B}"/>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6029108E-B885-4757-95F2-27A122FD9D10}"/>
              </a:ext>
            </a:extLst>
          </p:cNvPr>
          <p:cNvSpPr>
            <a:spLocks noGrp="1"/>
          </p:cNvSpPr>
          <p:nvPr>
            <p:ph type="sldNum" sz="quarter" idx="12"/>
          </p:nvPr>
        </p:nvSpPr>
        <p:spPr/>
        <p:txBody>
          <a:bodyPr/>
          <a:lstStyle/>
          <a:p>
            <a:fld id="{48B75885-8426-45FC-AF60-7294BE16EEDC}" type="slidenum">
              <a:rPr lang="hr-HR" smtClean="0"/>
              <a:t>‹#›</a:t>
            </a:fld>
            <a:endParaRPr lang="hr-HR"/>
          </a:p>
        </p:txBody>
      </p:sp>
    </p:spTree>
    <p:extLst>
      <p:ext uri="{BB962C8B-B14F-4D97-AF65-F5344CB8AC3E}">
        <p14:creationId xmlns:p14="http://schemas.microsoft.com/office/powerpoint/2010/main" val="4169528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E094270C-2064-4DD0-8A59-42B1503192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1064428A-6381-404B-BC7D-69ED133C94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6EC3A315-03B8-4350-AC1A-6CE1A7DC40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9F6AE1-7D62-492B-BA32-E65FE9C56634}" type="datetimeFigureOut">
              <a:rPr lang="hr-HR" smtClean="0"/>
              <a:t>30.5.2022.</a:t>
            </a:fld>
            <a:endParaRPr lang="hr-HR"/>
          </a:p>
        </p:txBody>
      </p:sp>
      <p:sp>
        <p:nvSpPr>
          <p:cNvPr id="5" name="Rezervirano mjesto podnožja 4">
            <a:extLst>
              <a:ext uri="{FF2B5EF4-FFF2-40B4-BE49-F238E27FC236}">
                <a16:creationId xmlns:a16="http://schemas.microsoft.com/office/drawing/2014/main" id="{CB55D285-08D9-4D9B-906D-41915AF8E0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53DF72C5-DB22-489E-B590-9E817012E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75885-8426-45FC-AF60-7294BE16EEDC}" type="slidenum">
              <a:rPr lang="hr-HR" smtClean="0"/>
              <a:t>‹#›</a:t>
            </a:fld>
            <a:endParaRPr lang="hr-HR"/>
          </a:p>
        </p:txBody>
      </p:sp>
    </p:spTree>
    <p:extLst>
      <p:ext uri="{BB962C8B-B14F-4D97-AF65-F5344CB8AC3E}">
        <p14:creationId xmlns:p14="http://schemas.microsoft.com/office/powerpoint/2010/main" val="11199176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ezavisne.com/zivot-stil/zdravlje/Psenica-zrno-zivota/459137"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undercurrentnews.com/2012/12/31/debtors-maruha-affiliate-take-over-bluefin-tuna-farmer-shares/"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celarstvo-veber.hr/proizvod/domaci-orasi/"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lantagea.hr/prirodna-kozmetika/marelica/"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sticastresearch.com/report/canned-fruit-market/"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hyperlink" Target="https://popusti.njuskalo.hr/akcija/skoljke-brbavice-prnjavice-100-g-164891"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ropsvegetables.com/product/parisian-potato-29"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4AC9D7D9-79EF-46A0-BE7F-293D4403277B}"/>
              </a:ext>
            </a:extLst>
          </p:cNvPr>
          <p:cNvSpPr>
            <a:spLocks noGrp="1"/>
          </p:cNvSpPr>
          <p:nvPr>
            <p:ph type="ctrTitle"/>
          </p:nvPr>
        </p:nvSpPr>
        <p:spPr>
          <a:xfrm>
            <a:off x="1171074" y="1396686"/>
            <a:ext cx="3240506" cy="4064628"/>
          </a:xfrm>
        </p:spPr>
        <p:txBody>
          <a:bodyPr vert="horz" lIns="91440" tIns="45720" rIns="91440" bIns="45720" rtlCol="0" anchor="ctr">
            <a:normAutofit/>
          </a:bodyPr>
          <a:lstStyle/>
          <a:p>
            <a:pPr algn="l"/>
            <a:r>
              <a:rPr lang="en-US" sz="4400" kern="1200">
                <a:solidFill>
                  <a:srgbClr val="FFFFFF"/>
                </a:solidFill>
                <a:latin typeface="+mj-lt"/>
                <a:ea typeface="+mj-ea"/>
                <a:cs typeface="+mj-cs"/>
              </a:rPr>
              <a:t>Teški metali u hrani</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odnaslov 2">
            <a:extLst>
              <a:ext uri="{FF2B5EF4-FFF2-40B4-BE49-F238E27FC236}">
                <a16:creationId xmlns:a16="http://schemas.microsoft.com/office/drawing/2014/main" id="{F9CD6331-5A9D-4153-A8E0-DB5B82F22AFF}"/>
              </a:ext>
            </a:extLst>
          </p:cNvPr>
          <p:cNvSpPr>
            <a:spLocks noGrp="1"/>
          </p:cNvSpPr>
          <p:nvPr>
            <p:ph type="subTitle" idx="1"/>
          </p:nvPr>
        </p:nvSpPr>
        <p:spPr>
          <a:xfrm>
            <a:off x="5370153" y="1526033"/>
            <a:ext cx="5536397" cy="3935281"/>
          </a:xfrm>
        </p:spPr>
        <p:txBody>
          <a:bodyPr vert="horz" lIns="91440" tIns="45720" rIns="91440" bIns="45720" rtlCol="0">
            <a:normAutofit/>
          </a:bodyPr>
          <a:lstStyle/>
          <a:p>
            <a:pPr indent="-228600" algn="l">
              <a:buFont typeface="Arial" panose="020B0604020202020204" pitchFamily="34" charset="0"/>
              <a:buChar char="•"/>
            </a:pPr>
            <a:r>
              <a:rPr lang="en-US"/>
              <a:t>3.međužupanijsko stručno vijeće-podsektor prehrana</a:t>
            </a:r>
          </a:p>
          <a:p>
            <a:pPr indent="-228600" algn="l">
              <a:buFont typeface="Arial" panose="020B0604020202020204" pitchFamily="34" charset="0"/>
              <a:buChar char="•"/>
            </a:pPr>
            <a:endParaRPr lang="en-US"/>
          </a:p>
          <a:p>
            <a:pPr indent="-228600" algn="l">
              <a:buFont typeface="Arial" panose="020B0604020202020204" pitchFamily="34" charset="0"/>
              <a:buChar char="•"/>
            </a:pPr>
            <a:endParaRPr lang="en-US"/>
          </a:p>
          <a:p>
            <a:pPr indent="-228600" algn="l">
              <a:buFont typeface="Arial" panose="020B0604020202020204" pitchFamily="34" charset="0"/>
              <a:buChar char="•"/>
            </a:pPr>
            <a:r>
              <a:rPr lang="en-US"/>
              <a:t>Priredila: Nikica Grabovac-Vujasić dipl.ing.kemije prof.mentor</a:t>
            </a:r>
          </a:p>
          <a:p>
            <a:pPr indent="-228600" algn="l">
              <a:buFont typeface="Arial" panose="020B0604020202020204" pitchFamily="34" charset="0"/>
              <a:buChar char="•"/>
            </a:pPr>
            <a:endParaRPr lang="en-US"/>
          </a:p>
          <a:p>
            <a:pPr indent="-228600" algn="l">
              <a:buFont typeface="Arial" panose="020B0604020202020204" pitchFamily="34" charset="0"/>
              <a:buChar char="•"/>
            </a:pPr>
            <a:r>
              <a:rPr lang="en-US"/>
              <a:t>Srednja škola Vrbovec; 31.5.2022.</a:t>
            </a:r>
          </a:p>
        </p:txBody>
      </p:sp>
    </p:spTree>
    <p:extLst>
      <p:ext uri="{BB962C8B-B14F-4D97-AF65-F5344CB8AC3E}">
        <p14:creationId xmlns:p14="http://schemas.microsoft.com/office/powerpoint/2010/main" val="2286581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Slika 6" descr="Slika na kojoj se prikazuje biljka, trava&#10;&#10;Opis je automatski generiran">
            <a:extLst>
              <a:ext uri="{FF2B5EF4-FFF2-40B4-BE49-F238E27FC236}">
                <a16:creationId xmlns:a16="http://schemas.microsoft.com/office/drawing/2014/main" id="{74EA17F8-36D3-4DAD-ABD7-B4CDCB0153A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761" r="9091" b="18630"/>
          <a:stretch/>
        </p:blipFill>
        <p:spPr>
          <a:xfrm>
            <a:off x="20" y="10"/>
            <a:ext cx="12191980" cy="6857990"/>
          </a:xfrm>
          <a:prstGeom prst="rect">
            <a:avLst/>
          </a:prstGeom>
        </p:spPr>
      </p:pic>
      <p:sp>
        <p:nvSpPr>
          <p:cNvPr id="26" name="Rectangle 23">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62446BC5-4CED-47E0-B193-240C4675D300}"/>
              </a:ext>
            </a:extLst>
          </p:cNvPr>
          <p:cNvSpPr>
            <a:spLocks noGrp="1"/>
          </p:cNvSpPr>
          <p:nvPr>
            <p:ph type="title"/>
          </p:nvPr>
        </p:nvSpPr>
        <p:spPr>
          <a:xfrm>
            <a:off x="594804" y="640263"/>
            <a:ext cx="6619811" cy="1344975"/>
          </a:xfrm>
        </p:spPr>
        <p:txBody>
          <a:bodyPr>
            <a:normAutofit/>
          </a:bodyPr>
          <a:lstStyle/>
          <a:p>
            <a:r>
              <a:rPr lang="hr-HR" sz="4000"/>
              <a:t>OLOVO:</a:t>
            </a:r>
          </a:p>
        </p:txBody>
      </p:sp>
      <p:sp>
        <p:nvSpPr>
          <p:cNvPr id="3" name="Rezervirano mjesto sadržaja 2">
            <a:extLst>
              <a:ext uri="{FF2B5EF4-FFF2-40B4-BE49-F238E27FC236}">
                <a16:creationId xmlns:a16="http://schemas.microsoft.com/office/drawing/2014/main" id="{7B47DD4B-4856-4B8A-92E3-67D0506A63AC}"/>
              </a:ext>
            </a:extLst>
          </p:cNvPr>
          <p:cNvSpPr>
            <a:spLocks noGrp="1"/>
          </p:cNvSpPr>
          <p:nvPr>
            <p:ph idx="1"/>
          </p:nvPr>
        </p:nvSpPr>
        <p:spPr>
          <a:xfrm>
            <a:off x="594109" y="2121763"/>
            <a:ext cx="6620505" cy="3773010"/>
          </a:xfrm>
        </p:spPr>
        <p:txBody>
          <a:bodyPr>
            <a:normAutofit/>
          </a:bodyPr>
          <a:lstStyle/>
          <a:p>
            <a:pPr marL="0" indent="0">
              <a:buNone/>
            </a:pPr>
            <a:r>
              <a:rPr lang="hr-HR" sz="2000"/>
              <a:t>- namirnice: se može naći u svim namirnicama i pićima, ima ga u pšeničnim klicama, gljivama (ne bi ih trebalo jesti više od dva puta tjedno), iznutricama, voću i povrću (pranjem se ukloni 20 do 30% olova)</a:t>
            </a:r>
          </a:p>
          <a:p>
            <a:pPr marL="0" indent="0">
              <a:buNone/>
            </a:pPr>
            <a:r>
              <a:rPr lang="hr-HR" sz="2000"/>
              <a:t>- pravilnik: čaj 5 mg/kg ----voćni sokovi 0,05 mg/kg</a:t>
            </a:r>
          </a:p>
          <a:p>
            <a:pPr marL="0" indent="0">
              <a:buNone/>
            </a:pPr>
            <a:r>
              <a:rPr lang="hr-HR" sz="2000"/>
              <a:t>- posljedice unosa u organizam: olovo zamijenjuje kalcij i uzrokovati osteoporozu, no može dospjeti i do mozga, u kojem će istisnuti kalcij, željezo, magnezij i ostale vitalne elemente te, moguće, uzrokovati i neke psihičke bolesti. Olovo u hranu dospijeva primjerice iz onečišćenog okoliša ili loše kvalitete konzervi. Unos olova u organizam putem hrane - velik. Olovo prelazi kroz posteljicu i kod trudnica ugrožava plod.</a:t>
            </a:r>
          </a:p>
          <a:p>
            <a:endParaRPr lang="hr-HR" sz="2000" dirty="0"/>
          </a:p>
        </p:txBody>
      </p:sp>
    </p:spTree>
    <p:extLst>
      <p:ext uri="{BB962C8B-B14F-4D97-AF65-F5344CB8AC3E}">
        <p14:creationId xmlns:p14="http://schemas.microsoft.com/office/powerpoint/2010/main" val="3399002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Slika 10" descr="Slika na kojoj se prikazuje nebo, voda, riba, na otvorenom&#10;&#10;Opis je automatski generiran">
            <a:extLst>
              <a:ext uri="{FF2B5EF4-FFF2-40B4-BE49-F238E27FC236}">
                <a16:creationId xmlns:a16="http://schemas.microsoft.com/office/drawing/2014/main" id="{CEB6F187-7F41-46F0-B10F-B29761997A3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211" r="12323" b="4880"/>
          <a:stretch/>
        </p:blipFill>
        <p:spPr>
          <a:xfrm>
            <a:off x="20" y="10"/>
            <a:ext cx="12191980" cy="6857990"/>
          </a:xfrm>
          <a:prstGeom prst="rect">
            <a:avLst/>
          </a:prstGeom>
        </p:spPr>
      </p:pic>
      <p:sp>
        <p:nvSpPr>
          <p:cNvPr id="33" name="Rectangle 26">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E7ED969E-E8D1-4D78-A7A0-065B8033C82B}"/>
              </a:ext>
            </a:extLst>
          </p:cNvPr>
          <p:cNvSpPr>
            <a:spLocks noGrp="1"/>
          </p:cNvSpPr>
          <p:nvPr>
            <p:ph type="title"/>
          </p:nvPr>
        </p:nvSpPr>
        <p:spPr>
          <a:xfrm>
            <a:off x="594804" y="640263"/>
            <a:ext cx="6619811" cy="1344975"/>
          </a:xfrm>
        </p:spPr>
        <p:txBody>
          <a:bodyPr>
            <a:normAutofit/>
          </a:bodyPr>
          <a:lstStyle/>
          <a:p>
            <a:r>
              <a:rPr lang="hr-HR" sz="4000"/>
              <a:t>ŽIVA:</a:t>
            </a:r>
          </a:p>
        </p:txBody>
      </p:sp>
      <p:sp>
        <p:nvSpPr>
          <p:cNvPr id="3" name="Rezervirano mjesto sadržaja 2">
            <a:extLst>
              <a:ext uri="{FF2B5EF4-FFF2-40B4-BE49-F238E27FC236}">
                <a16:creationId xmlns:a16="http://schemas.microsoft.com/office/drawing/2014/main" id="{D4F064FA-9888-4E60-BB47-707AC7E26540}"/>
              </a:ext>
            </a:extLst>
          </p:cNvPr>
          <p:cNvSpPr>
            <a:spLocks noGrp="1"/>
          </p:cNvSpPr>
          <p:nvPr>
            <p:ph idx="1"/>
          </p:nvPr>
        </p:nvSpPr>
        <p:spPr>
          <a:xfrm>
            <a:off x="594109" y="2121763"/>
            <a:ext cx="6620505" cy="3773010"/>
          </a:xfrm>
        </p:spPr>
        <p:txBody>
          <a:bodyPr>
            <a:normAutofit/>
          </a:bodyPr>
          <a:lstStyle/>
          <a:p>
            <a:pPr marL="0" indent="0">
              <a:buNone/>
            </a:pPr>
            <a:r>
              <a:rPr lang="hr-HR" sz="2000" dirty="0"/>
              <a:t>- namirnice:  školjke, rakovi i ribe. Pri tom riječne ribe imaju više žive od ribe iz Atlantika ili iz otvorenog mora. Jetra sadrži deset puta veću koncentraciju žive od ostalog mesa iste vrste. Deset posto od toga odlazi izravno u moždane stanice i tamo sljedećih dvadeset godina djeluje kao živčani otrov.</a:t>
            </a:r>
          </a:p>
          <a:p>
            <a:pPr marL="0" indent="0">
              <a:buNone/>
            </a:pPr>
            <a:r>
              <a:rPr lang="hr-HR" sz="2000" dirty="0"/>
              <a:t>- pravilnik: gljive 3 mg/kg --- dječja hrana, piva 0,01 mg/kg</a:t>
            </a:r>
          </a:p>
          <a:p>
            <a:pPr marL="0" indent="0">
              <a:buNone/>
            </a:pPr>
            <a:r>
              <a:rPr lang="hr-HR" sz="2000" dirty="0"/>
              <a:t>- posljedice unosa u organizam: živa je izuzetno opasan otrov jer se skladišti u mozgu, bubrezima, jetri, srcu te ju je teško ukloniti iz organizma; trudnicama se ne preporuča jesti tunu, a razlog tome je upravo moguća akumulacija žive i teških metala kod velikih i starih tuna.</a:t>
            </a:r>
          </a:p>
          <a:p>
            <a:endParaRPr lang="hr-HR" sz="2000" dirty="0"/>
          </a:p>
        </p:txBody>
      </p:sp>
    </p:spTree>
    <p:extLst>
      <p:ext uri="{BB962C8B-B14F-4D97-AF65-F5344CB8AC3E}">
        <p14:creationId xmlns:p14="http://schemas.microsoft.com/office/powerpoint/2010/main" val="1637762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lika 4" descr="Slika na kojoj se prikazuje hrana, orah, voće&#10;&#10;Opis je automatski generiran">
            <a:extLst>
              <a:ext uri="{FF2B5EF4-FFF2-40B4-BE49-F238E27FC236}">
                <a16:creationId xmlns:a16="http://schemas.microsoft.com/office/drawing/2014/main" id="{891CBEF1-FE86-4152-838D-CD21026AB19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049" r="9091" b="19770"/>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14AAB8A0-3F3A-4A1A-8E98-F32F6CC491F4}"/>
              </a:ext>
            </a:extLst>
          </p:cNvPr>
          <p:cNvSpPr>
            <a:spLocks noGrp="1"/>
          </p:cNvSpPr>
          <p:nvPr>
            <p:ph type="title"/>
          </p:nvPr>
        </p:nvSpPr>
        <p:spPr>
          <a:xfrm>
            <a:off x="594804" y="640263"/>
            <a:ext cx="6619811" cy="1344975"/>
          </a:xfrm>
        </p:spPr>
        <p:txBody>
          <a:bodyPr>
            <a:normAutofit/>
          </a:bodyPr>
          <a:lstStyle/>
          <a:p>
            <a:r>
              <a:rPr lang="hr-HR" sz="4000"/>
              <a:t>SELEN:</a:t>
            </a:r>
          </a:p>
        </p:txBody>
      </p:sp>
      <p:sp>
        <p:nvSpPr>
          <p:cNvPr id="3" name="Rezervirano mjesto sadržaja 2">
            <a:extLst>
              <a:ext uri="{FF2B5EF4-FFF2-40B4-BE49-F238E27FC236}">
                <a16:creationId xmlns:a16="http://schemas.microsoft.com/office/drawing/2014/main" id="{B59F3483-A31F-42E8-9613-69EC98A55508}"/>
              </a:ext>
            </a:extLst>
          </p:cNvPr>
          <p:cNvSpPr>
            <a:spLocks noGrp="1"/>
          </p:cNvSpPr>
          <p:nvPr>
            <p:ph idx="1"/>
          </p:nvPr>
        </p:nvSpPr>
        <p:spPr>
          <a:xfrm>
            <a:off x="594109" y="2121763"/>
            <a:ext cx="6620505" cy="3773010"/>
          </a:xfrm>
        </p:spPr>
        <p:txBody>
          <a:bodyPr>
            <a:normAutofit/>
          </a:bodyPr>
          <a:lstStyle/>
          <a:p>
            <a:pPr marL="0" indent="0">
              <a:buNone/>
            </a:pPr>
            <a:r>
              <a:rPr lang="hr-HR" sz="2000" dirty="0"/>
              <a:t>- namirnice: pivskom kvascu i pšeničnim klicama, orašastim plodovima, kao što su brazilski orah i orasi, govedina i iznutrice, jajima, maslac, soji, ribi (tuna, bakalar  i haringa), morskim plodovima, bijelom luku, integralnim proizvodima od cijelog zrna, suncokretovom sjemenu.</a:t>
            </a:r>
          </a:p>
          <a:p>
            <a:pPr marL="0" indent="0">
              <a:buNone/>
            </a:pPr>
            <a:r>
              <a:rPr lang="hr-HR" sz="2000" dirty="0"/>
              <a:t>- pravilnik: više od 400 mikrograma na dan može biti toksičan</a:t>
            </a:r>
          </a:p>
          <a:p>
            <a:pPr marL="0" indent="0">
              <a:buNone/>
            </a:pPr>
            <a:r>
              <a:rPr lang="hr-HR" sz="2000" dirty="0"/>
              <a:t>- posljedice unosa u organizam: iritacije kože. Primjena malih doza selena od navedene u dužem vremenskom razdoblju može dovesti do povećanja rizika za razvoj dijabetesa, zbog toga se unošenje svake veće količine selena bez  nadzora liječnika ne preporučuje.</a:t>
            </a:r>
          </a:p>
          <a:p>
            <a:endParaRPr lang="hr-HR" sz="2000" dirty="0"/>
          </a:p>
        </p:txBody>
      </p:sp>
    </p:spTree>
    <p:extLst>
      <p:ext uri="{BB962C8B-B14F-4D97-AF65-F5344CB8AC3E}">
        <p14:creationId xmlns:p14="http://schemas.microsoft.com/office/powerpoint/2010/main" val="1268620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lika 4" descr="Slika na kojoj se prikazuje naranče, voće, hrpa, narančasto&#10;&#10;Opis je automatski generiran">
            <a:extLst>
              <a:ext uri="{FF2B5EF4-FFF2-40B4-BE49-F238E27FC236}">
                <a16:creationId xmlns:a16="http://schemas.microsoft.com/office/drawing/2014/main" id="{B40F86BE-8B83-4976-8D51-181046B0062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413"/>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F4C63072-7589-42D5-A033-AD9921030D72}"/>
              </a:ext>
            </a:extLst>
          </p:cNvPr>
          <p:cNvSpPr>
            <a:spLocks noGrp="1"/>
          </p:cNvSpPr>
          <p:nvPr>
            <p:ph type="title"/>
          </p:nvPr>
        </p:nvSpPr>
        <p:spPr>
          <a:xfrm>
            <a:off x="594804" y="640263"/>
            <a:ext cx="6619811" cy="1344975"/>
          </a:xfrm>
        </p:spPr>
        <p:txBody>
          <a:bodyPr>
            <a:normAutofit/>
          </a:bodyPr>
          <a:lstStyle/>
          <a:p>
            <a:r>
              <a:rPr lang="en-GB" sz="4000">
                <a:effectLst/>
                <a:latin typeface="Calibri" panose="020F0502020204030204" pitchFamily="34" charset="0"/>
                <a:ea typeface="Calibri" panose="020F0502020204030204" pitchFamily="34" charset="0"/>
                <a:cs typeface="Calibri" panose="020F0502020204030204" pitchFamily="34" charset="0"/>
              </a:rPr>
              <a:t>ŽELJEZO</a:t>
            </a:r>
            <a:r>
              <a:rPr lang="hr-HR" sz="4000">
                <a:effectLst/>
                <a:latin typeface="Calibri" panose="020F0502020204030204" pitchFamily="34" charset="0"/>
                <a:ea typeface="Calibri" panose="020F0502020204030204" pitchFamily="34" charset="0"/>
                <a:cs typeface="Calibri" panose="020F0502020204030204" pitchFamily="34" charset="0"/>
              </a:rPr>
              <a:t>:</a:t>
            </a:r>
            <a:endParaRPr lang="hr-HR" sz="4000"/>
          </a:p>
        </p:txBody>
      </p:sp>
      <p:sp>
        <p:nvSpPr>
          <p:cNvPr id="3" name="Rezervirano mjesto sadržaja 2">
            <a:extLst>
              <a:ext uri="{FF2B5EF4-FFF2-40B4-BE49-F238E27FC236}">
                <a16:creationId xmlns:a16="http://schemas.microsoft.com/office/drawing/2014/main" id="{647CADF9-1280-40A2-BB89-867A0DDB4D77}"/>
              </a:ext>
            </a:extLst>
          </p:cNvPr>
          <p:cNvSpPr>
            <a:spLocks noGrp="1"/>
          </p:cNvSpPr>
          <p:nvPr>
            <p:ph idx="1"/>
          </p:nvPr>
        </p:nvSpPr>
        <p:spPr>
          <a:xfrm>
            <a:off x="573158" y="1666754"/>
            <a:ext cx="6730467" cy="4228019"/>
          </a:xfrm>
        </p:spPr>
        <p:txBody>
          <a:bodyPr>
            <a:normAutofit fontScale="92500" lnSpcReduction="10000"/>
          </a:bodyPr>
          <a:lstStyle/>
          <a:p>
            <a:pPr fontAlgn="base">
              <a:spcBef>
                <a:spcPts val="0"/>
              </a:spcBef>
            </a:pPr>
            <a:r>
              <a:rPr lang="en-GB" sz="1800" dirty="0" err="1">
                <a:effectLst/>
                <a:latin typeface="Calibri" panose="020F0502020204030204" pitchFamily="34" charset="0"/>
                <a:ea typeface="Times New Roman" panose="02020603050405020304" pitchFamily="18" charset="0"/>
                <a:cs typeface="Calibri" panose="020F0502020204030204" pitchFamily="34" charset="0"/>
              </a:rPr>
              <a:t>namirnice</a:t>
            </a:r>
            <a:r>
              <a:rPr lang="en-GB" sz="18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dirty="0">
                <a:latin typeface="Calibri" panose="020F0502020204030204" pitchFamily="34" charset="0"/>
                <a:ea typeface="Times New Roman" panose="02020603050405020304" pitchFamily="18" charset="0"/>
                <a:cs typeface="Calibri" panose="020F0502020204030204" pitchFamily="34" charset="0"/>
              </a:rPr>
              <a:t>j</a:t>
            </a:r>
            <a:r>
              <a:rPr lang="en-GB" sz="1800" i="0" dirty="0" err="1">
                <a:effectLst/>
                <a:latin typeface="Calibri" panose="020F0502020204030204" pitchFamily="34" charset="0"/>
                <a:ea typeface="Times New Roman" panose="02020603050405020304" pitchFamily="18" charset="0"/>
                <a:cs typeface="Calibri" panose="020F0502020204030204" pitchFamily="34" charset="0"/>
              </a:rPr>
              <a:t>etra</a:t>
            </a:r>
            <a:r>
              <a:rPr lang="en-GB" sz="1800" i="0" dirty="0">
                <a:effectLst/>
                <a:latin typeface="Calibri" panose="020F0502020204030204" pitchFamily="34" charset="0"/>
                <a:ea typeface="Times New Roman" panose="02020603050405020304" pitchFamily="18" charset="0"/>
                <a:cs typeface="Calibri" panose="020F0502020204030204" pitchFamily="34" charset="0"/>
              </a:rPr>
              <a:t> </a:t>
            </a:r>
            <a:r>
              <a:rPr lang="en-GB" sz="1800" i="0" dirty="0" err="1">
                <a:effectLst/>
                <a:latin typeface="Calibri" panose="020F0502020204030204" pitchFamily="34" charset="0"/>
                <a:ea typeface="Times New Roman" panose="02020603050405020304" pitchFamily="18" charset="0"/>
                <a:cs typeface="Calibri" panose="020F0502020204030204" pitchFamily="34" charset="0"/>
              </a:rPr>
              <a:t>i</a:t>
            </a:r>
            <a:r>
              <a:rPr lang="en-GB" sz="1800" i="0" dirty="0">
                <a:effectLst/>
                <a:latin typeface="Calibri" panose="020F0502020204030204" pitchFamily="34" charset="0"/>
                <a:ea typeface="Times New Roman" panose="02020603050405020304" pitchFamily="18" charset="0"/>
                <a:cs typeface="Calibri" panose="020F0502020204030204" pitchFamily="34" charset="0"/>
              </a:rPr>
              <a:t> </a:t>
            </a:r>
            <a:r>
              <a:rPr lang="en-GB" sz="1800" i="0" dirty="0" err="1">
                <a:effectLst/>
                <a:latin typeface="Calibri" panose="020F0502020204030204" pitchFamily="34" charset="0"/>
                <a:ea typeface="Times New Roman" panose="02020603050405020304" pitchFamily="18" charset="0"/>
                <a:cs typeface="Calibri" panose="020F0502020204030204" pitchFamily="34" charset="0"/>
              </a:rPr>
              <a:t>iznutrice</a:t>
            </a:r>
            <a:r>
              <a:rPr lang="hr-HR" sz="1800" i="0" dirty="0">
                <a:effectLst/>
                <a:latin typeface="Calibri" panose="020F0502020204030204" pitchFamily="34" charset="0"/>
                <a:ea typeface="Times New Roman" panose="02020603050405020304" pitchFamily="18" charset="0"/>
                <a:cs typeface="Calibri" panose="020F0502020204030204" pitchFamily="34" charset="0"/>
              </a:rPr>
              <a:t>,</a:t>
            </a:r>
            <a:r>
              <a:rPr lang="en-GB" sz="1800" i="0" dirty="0">
                <a:effectLst/>
                <a:latin typeface="Calibri" panose="020F0502020204030204" pitchFamily="34" charset="0"/>
                <a:ea typeface="Times New Roman" panose="02020603050405020304" pitchFamily="18" charset="0"/>
                <a:cs typeface="Calibri" panose="020F0502020204030204" pitchFamily="34" charset="0"/>
              </a:rPr>
              <a:t> </a:t>
            </a:r>
            <a:r>
              <a:rPr lang="hr-HR" sz="1800" dirty="0">
                <a:latin typeface="Calibri" panose="020F0502020204030204" pitchFamily="34" charset="0"/>
                <a:ea typeface="Times New Roman" panose="02020603050405020304" pitchFamily="18" charset="0"/>
                <a:cs typeface="Calibri" panose="020F0502020204030204" pitchFamily="34" charset="0"/>
              </a:rPr>
              <a:t>c</a:t>
            </a:r>
            <a:r>
              <a:rPr lang="en-GB" sz="1800" i="0" dirty="0" err="1">
                <a:effectLst/>
                <a:latin typeface="Calibri" panose="020F0502020204030204" pitchFamily="34" charset="0"/>
                <a:ea typeface="Times New Roman" panose="02020603050405020304" pitchFamily="18" charset="0"/>
                <a:cs typeface="Calibri" panose="020F0502020204030204" pitchFamily="34" charset="0"/>
              </a:rPr>
              <a:t>rveno</a:t>
            </a:r>
            <a:r>
              <a:rPr lang="en-GB" sz="1800" i="0" dirty="0">
                <a:effectLst/>
                <a:latin typeface="Calibri" panose="020F0502020204030204" pitchFamily="34" charset="0"/>
                <a:ea typeface="Times New Roman" panose="02020603050405020304" pitchFamily="18" charset="0"/>
                <a:cs typeface="Calibri" panose="020F0502020204030204" pitchFamily="34" charset="0"/>
              </a:rPr>
              <a:t> </a:t>
            </a:r>
            <a:r>
              <a:rPr lang="en-GB" sz="1800" i="0" dirty="0" err="1">
                <a:effectLst/>
                <a:latin typeface="Calibri" panose="020F0502020204030204" pitchFamily="34" charset="0"/>
                <a:ea typeface="Times New Roman" panose="02020603050405020304" pitchFamily="18" charset="0"/>
                <a:cs typeface="Calibri" panose="020F0502020204030204" pitchFamily="34" charset="0"/>
              </a:rPr>
              <a:t>meso</a:t>
            </a:r>
            <a:r>
              <a:rPr lang="en-GB" sz="1800" i="0" dirty="0">
                <a:effectLst/>
                <a:latin typeface="Calibri" panose="020F0502020204030204" pitchFamily="34" charset="0"/>
                <a:ea typeface="Times New Roman" panose="02020603050405020304" pitchFamily="18" charset="0"/>
                <a:cs typeface="Calibri" panose="020F0502020204030204" pitchFamily="34" charset="0"/>
              </a:rPr>
              <a:t> (</a:t>
            </a:r>
            <a:r>
              <a:rPr lang="en-GB" sz="1800" i="0" dirty="0" err="1">
                <a:effectLst/>
                <a:latin typeface="Calibri" panose="020F0502020204030204" pitchFamily="34" charset="0"/>
                <a:ea typeface="Times New Roman" panose="02020603050405020304" pitchFamily="18" charset="0"/>
                <a:cs typeface="Calibri" panose="020F0502020204030204" pitchFamily="34" charset="0"/>
              </a:rPr>
              <a:t>govedina</a:t>
            </a:r>
            <a:r>
              <a:rPr lang="en-GB" sz="1800" i="0" dirty="0">
                <a:effectLst/>
                <a:latin typeface="Calibri" panose="020F0502020204030204" pitchFamily="34" charset="0"/>
                <a:ea typeface="Times New Roman" panose="02020603050405020304" pitchFamily="18" charset="0"/>
                <a:cs typeface="Calibri" panose="020F0502020204030204" pitchFamily="34" charset="0"/>
              </a:rPr>
              <a:t>, </a:t>
            </a:r>
            <a:r>
              <a:rPr lang="en-GB" sz="1800" i="0" dirty="0" err="1">
                <a:effectLst/>
                <a:latin typeface="Calibri" panose="020F0502020204030204" pitchFamily="34" charset="0"/>
                <a:ea typeface="Times New Roman" panose="02020603050405020304" pitchFamily="18" charset="0"/>
                <a:cs typeface="Calibri" panose="020F0502020204030204" pitchFamily="34" charset="0"/>
              </a:rPr>
              <a:t>junetina</a:t>
            </a:r>
            <a:r>
              <a:rPr lang="en-GB" sz="1800" i="0" dirty="0">
                <a:effectLst/>
                <a:latin typeface="Calibri" panose="020F0502020204030204" pitchFamily="34" charset="0"/>
                <a:ea typeface="Times New Roman" panose="02020603050405020304" pitchFamily="18" charset="0"/>
                <a:cs typeface="Calibri" panose="020F0502020204030204" pitchFamily="34" charset="0"/>
              </a:rPr>
              <a:t>, </a:t>
            </a:r>
            <a:r>
              <a:rPr lang="en-GB" sz="1800" i="0" dirty="0" err="1">
                <a:effectLst/>
                <a:latin typeface="Calibri" panose="020F0502020204030204" pitchFamily="34" charset="0"/>
                <a:ea typeface="Times New Roman" panose="02020603050405020304" pitchFamily="18" charset="0"/>
                <a:cs typeface="Calibri" panose="020F0502020204030204" pitchFamily="34" charset="0"/>
              </a:rPr>
              <a:t>teletina</a:t>
            </a:r>
            <a:r>
              <a:rPr lang="en-GB" sz="1800" i="0" dirty="0">
                <a:effectLst/>
                <a:latin typeface="Calibri" panose="020F0502020204030204" pitchFamily="34" charset="0"/>
                <a:ea typeface="Times New Roman" panose="02020603050405020304" pitchFamily="18" charset="0"/>
                <a:cs typeface="Calibri" panose="020F0502020204030204" pitchFamily="34" charset="0"/>
              </a:rPr>
              <a:t>)</a:t>
            </a:r>
            <a:r>
              <a:rPr lang="hr-HR" sz="1800" i="0" dirty="0">
                <a:effectLst/>
                <a:latin typeface="Calibri" panose="020F0502020204030204" pitchFamily="34" charset="0"/>
                <a:ea typeface="Times New Roman" panose="02020603050405020304" pitchFamily="18" charset="0"/>
                <a:cs typeface="Calibri" panose="020F0502020204030204" pitchFamily="34" charset="0"/>
              </a:rPr>
              <a:t>, </a:t>
            </a:r>
            <a:r>
              <a:rPr lang="hr-HR" sz="1800" dirty="0">
                <a:latin typeface="Calibri" panose="020F0502020204030204" pitchFamily="34" charset="0"/>
                <a:ea typeface="Times New Roman" panose="02020603050405020304" pitchFamily="18" charset="0"/>
                <a:cs typeface="Calibri" panose="020F0502020204030204" pitchFamily="34" charset="0"/>
              </a:rPr>
              <a:t>t</a:t>
            </a:r>
            <a:r>
              <a:rPr lang="en-GB" sz="1800" i="0" dirty="0" err="1">
                <a:effectLst/>
                <a:latin typeface="Calibri" panose="020F0502020204030204" pitchFamily="34" charset="0"/>
                <a:ea typeface="Times New Roman" panose="02020603050405020304" pitchFamily="18" charset="0"/>
                <a:cs typeface="Calibri" panose="020F0502020204030204" pitchFamily="34" charset="0"/>
              </a:rPr>
              <a:t>amno</a:t>
            </a:r>
            <a:r>
              <a:rPr lang="en-GB" sz="1800" i="0" dirty="0">
                <a:effectLst/>
                <a:latin typeface="Calibri" panose="020F0502020204030204" pitchFamily="34" charset="0"/>
                <a:ea typeface="Times New Roman" panose="02020603050405020304" pitchFamily="18" charset="0"/>
                <a:cs typeface="Calibri" panose="020F0502020204030204" pitchFamily="34" charset="0"/>
              </a:rPr>
              <a:t> </a:t>
            </a:r>
            <a:r>
              <a:rPr lang="en-GB" sz="1800" i="0" dirty="0" err="1">
                <a:effectLst/>
                <a:latin typeface="Calibri" panose="020F0502020204030204" pitchFamily="34" charset="0"/>
                <a:ea typeface="Times New Roman" panose="02020603050405020304" pitchFamily="18" charset="0"/>
                <a:cs typeface="Calibri" panose="020F0502020204030204" pitchFamily="34" charset="0"/>
              </a:rPr>
              <a:t>meso</a:t>
            </a:r>
            <a:r>
              <a:rPr lang="en-GB" sz="1800" i="0" dirty="0">
                <a:effectLst/>
                <a:latin typeface="Calibri" panose="020F0502020204030204" pitchFamily="34" charset="0"/>
                <a:ea typeface="Times New Roman" panose="02020603050405020304" pitchFamily="18" charset="0"/>
                <a:cs typeface="Calibri" panose="020F0502020204030204" pitchFamily="34" charset="0"/>
              </a:rPr>
              <a:t> </a:t>
            </a:r>
            <a:r>
              <a:rPr lang="en-GB" sz="1800" i="0" dirty="0" err="1">
                <a:effectLst/>
                <a:latin typeface="Calibri" panose="020F0502020204030204" pitchFamily="34" charset="0"/>
                <a:ea typeface="Times New Roman" panose="02020603050405020304" pitchFamily="18" charset="0"/>
                <a:cs typeface="Calibri" panose="020F0502020204030204" pitchFamily="34" charset="0"/>
              </a:rPr>
              <a:t>peradi</a:t>
            </a:r>
            <a:r>
              <a:rPr lang="en-GB" sz="1800" i="0" dirty="0">
                <a:effectLst/>
                <a:latin typeface="Calibri" panose="020F0502020204030204" pitchFamily="34" charset="0"/>
                <a:ea typeface="Times New Roman" panose="02020603050405020304" pitchFamily="18" charset="0"/>
                <a:cs typeface="Calibri" panose="020F0502020204030204" pitchFamily="34" charset="0"/>
              </a:rPr>
              <a:t> (</a:t>
            </a:r>
            <a:r>
              <a:rPr lang="en-GB" sz="1800" i="0" dirty="0" err="1">
                <a:effectLst/>
                <a:latin typeface="Calibri" panose="020F0502020204030204" pitchFamily="34" charset="0"/>
                <a:ea typeface="Times New Roman" panose="02020603050405020304" pitchFamily="18" charset="0"/>
                <a:cs typeface="Calibri" panose="020F0502020204030204" pitchFamily="34" charset="0"/>
              </a:rPr>
              <a:t>zabatak</a:t>
            </a:r>
            <a:r>
              <a:rPr lang="en-GB" sz="1800" i="0" dirty="0">
                <a:effectLst/>
                <a:latin typeface="Calibri" panose="020F0502020204030204" pitchFamily="34" charset="0"/>
                <a:ea typeface="Times New Roman" panose="02020603050405020304" pitchFamily="18" charset="0"/>
                <a:cs typeface="Calibri" panose="020F0502020204030204" pitchFamily="34" charset="0"/>
              </a:rPr>
              <a:t> </a:t>
            </a:r>
            <a:r>
              <a:rPr lang="en-GB" sz="1800" i="0" dirty="0" err="1">
                <a:effectLst/>
                <a:latin typeface="Calibri" panose="020F0502020204030204" pitchFamily="34" charset="0"/>
                <a:ea typeface="Times New Roman" panose="02020603050405020304" pitchFamily="18" charset="0"/>
                <a:cs typeface="Calibri" panose="020F0502020204030204" pitchFamily="34" charset="0"/>
              </a:rPr>
              <a:t>i</a:t>
            </a:r>
            <a:r>
              <a:rPr lang="en-GB" sz="1800" i="0" dirty="0">
                <a:effectLst/>
                <a:latin typeface="Calibri" panose="020F0502020204030204" pitchFamily="34" charset="0"/>
                <a:ea typeface="Times New Roman" panose="02020603050405020304" pitchFamily="18" charset="0"/>
                <a:cs typeface="Calibri" panose="020F0502020204030204" pitchFamily="34" charset="0"/>
              </a:rPr>
              <a:t> </a:t>
            </a:r>
            <a:r>
              <a:rPr lang="en-GB" sz="1800" i="0" dirty="0" err="1">
                <a:effectLst/>
                <a:latin typeface="Calibri" panose="020F0502020204030204" pitchFamily="34" charset="0"/>
                <a:ea typeface="Times New Roman" panose="02020603050405020304" pitchFamily="18" charset="0"/>
                <a:cs typeface="Calibri" panose="020F0502020204030204" pitchFamily="34" charset="0"/>
              </a:rPr>
              <a:t>batak</a:t>
            </a:r>
            <a:r>
              <a:rPr lang="en-GB" sz="1800" i="0" dirty="0">
                <a:effectLst/>
                <a:latin typeface="Calibri" panose="020F0502020204030204" pitchFamily="34" charset="0"/>
                <a:ea typeface="Times New Roman" panose="02020603050405020304" pitchFamily="18" charset="0"/>
                <a:cs typeface="Calibri" panose="020F0502020204030204" pitchFamily="34" charset="0"/>
              </a:rPr>
              <a:t>)</a:t>
            </a:r>
            <a:r>
              <a:rPr lang="hr-HR" sz="1800" i="0" dirty="0">
                <a:effectLst/>
                <a:latin typeface="Calibri" panose="020F0502020204030204" pitchFamily="34" charset="0"/>
                <a:ea typeface="Times New Roman" panose="02020603050405020304" pitchFamily="18" charset="0"/>
                <a:cs typeface="Calibri" panose="020F0502020204030204" pitchFamily="34" charset="0"/>
              </a:rPr>
              <a:t>,</a:t>
            </a:r>
            <a:r>
              <a:rPr lang="en-GB" sz="1800" i="0" dirty="0">
                <a:effectLst/>
                <a:latin typeface="Calibri" panose="020F0502020204030204" pitchFamily="34" charset="0"/>
                <a:ea typeface="Times New Roman" panose="02020603050405020304" pitchFamily="18" charset="0"/>
                <a:cs typeface="Calibri" panose="020F0502020204030204" pitchFamily="34" charset="0"/>
              </a:rPr>
              <a:t> </a:t>
            </a:r>
            <a:r>
              <a:rPr lang="hr-HR" sz="1800" dirty="0">
                <a:latin typeface="Calibri" panose="020F0502020204030204" pitchFamily="34" charset="0"/>
                <a:ea typeface="Times New Roman" panose="02020603050405020304" pitchFamily="18" charset="0"/>
                <a:cs typeface="Calibri" panose="020F0502020204030204" pitchFamily="34" charset="0"/>
              </a:rPr>
              <a:t>j</a:t>
            </a:r>
            <a:r>
              <a:rPr lang="en-GB" sz="1800" i="0" dirty="0" err="1">
                <a:effectLst/>
                <a:latin typeface="Calibri" panose="020F0502020204030204" pitchFamily="34" charset="0"/>
                <a:ea typeface="Times New Roman" panose="02020603050405020304" pitchFamily="18" charset="0"/>
                <a:cs typeface="Calibri" panose="020F0502020204030204" pitchFamily="34" charset="0"/>
              </a:rPr>
              <a:t>aja</a:t>
            </a:r>
            <a:r>
              <a:rPr lang="hr-HR" sz="1800" dirty="0">
                <a:latin typeface="Calibri" panose="020F0502020204030204" pitchFamily="34" charset="0"/>
                <a:ea typeface="Times New Roman" panose="02020603050405020304" pitchFamily="18" charset="0"/>
                <a:cs typeface="Calibri" panose="020F0502020204030204" pitchFamily="34" charset="0"/>
              </a:rPr>
              <a:t>(</a:t>
            </a:r>
            <a:r>
              <a:rPr lang="en-GB" sz="1800" i="0" dirty="0">
                <a:effectLst/>
                <a:latin typeface="Calibri" panose="020F0502020204030204" pitchFamily="34" charset="0"/>
                <a:ea typeface="Times New Roman" panose="02020603050405020304" pitchFamily="18" charset="0"/>
                <a:cs typeface="Calibri" panose="020F0502020204030204" pitchFamily="34" charset="0"/>
              </a:rPr>
              <a:t> </a:t>
            </a:r>
            <a:r>
              <a:rPr lang="en-GB" sz="1800" i="0" dirty="0" err="1">
                <a:effectLst/>
                <a:latin typeface="Calibri" panose="020F0502020204030204" pitchFamily="34" charset="0"/>
                <a:ea typeface="Times New Roman" panose="02020603050405020304" pitchFamily="18" charset="0"/>
                <a:cs typeface="Calibri" panose="020F0502020204030204" pitchFamily="34" charset="0"/>
              </a:rPr>
              <a:t>žumanjak</a:t>
            </a:r>
            <a:r>
              <a:rPr lang="hr-HR" sz="1800" i="0" dirty="0">
                <a:effectLst/>
                <a:latin typeface="Calibri" panose="020F0502020204030204" pitchFamily="34" charset="0"/>
                <a:ea typeface="Times New Roman" panose="02020603050405020304" pitchFamily="18" charset="0"/>
                <a:cs typeface="Calibri" panose="020F0502020204030204" pitchFamily="34" charset="0"/>
              </a:rPr>
              <a:t>),</a:t>
            </a:r>
            <a:r>
              <a:rPr lang="en-GB" sz="1800" i="0" dirty="0">
                <a:effectLst/>
                <a:latin typeface="Calibri" panose="020F0502020204030204" pitchFamily="34" charset="0"/>
                <a:ea typeface="Times New Roman" panose="02020603050405020304" pitchFamily="18" charset="0"/>
                <a:cs typeface="Calibri" panose="020F0502020204030204" pitchFamily="34" charset="0"/>
              </a:rPr>
              <a:t> </a:t>
            </a:r>
            <a:r>
              <a:rPr lang="hr-HR" sz="1800" dirty="0">
                <a:latin typeface="Calibri" panose="020F0502020204030204" pitchFamily="34" charset="0"/>
                <a:ea typeface="Times New Roman" panose="02020603050405020304" pitchFamily="18" charset="0"/>
                <a:cs typeface="Calibri" panose="020F0502020204030204" pitchFamily="34" charset="0"/>
              </a:rPr>
              <a:t>s</a:t>
            </a:r>
            <a:r>
              <a:rPr lang="en-GB" sz="1800" i="0" dirty="0" err="1">
                <a:effectLst/>
                <a:latin typeface="Calibri" panose="020F0502020204030204" pitchFamily="34" charset="0"/>
                <a:ea typeface="Times New Roman" panose="02020603050405020304" pitchFamily="18" charset="0"/>
                <a:cs typeface="Calibri" panose="020F0502020204030204" pitchFamily="34" charset="0"/>
              </a:rPr>
              <a:t>ardine</a:t>
            </a:r>
            <a:r>
              <a:rPr lang="hr-HR" sz="1800" i="0" dirty="0">
                <a:effectLst/>
                <a:latin typeface="Calibri" panose="020F0502020204030204" pitchFamily="34" charset="0"/>
                <a:ea typeface="Times New Roman" panose="02020603050405020304" pitchFamily="18" charset="0"/>
                <a:cs typeface="Calibri" panose="020F0502020204030204" pitchFamily="34" charset="0"/>
              </a:rPr>
              <a:t>,</a:t>
            </a:r>
            <a:r>
              <a:rPr lang="en-GB" sz="1800" i="0" dirty="0">
                <a:effectLst/>
                <a:latin typeface="Calibri" panose="020F0502020204030204" pitchFamily="34" charset="0"/>
                <a:ea typeface="Times New Roman" panose="02020603050405020304" pitchFamily="18" charset="0"/>
                <a:cs typeface="Calibri" panose="020F0502020204030204" pitchFamily="34" charset="0"/>
              </a:rPr>
              <a:t> tuna</a:t>
            </a:r>
            <a:r>
              <a:rPr lang="hr-HR" sz="1800" i="0" dirty="0">
                <a:effectLst/>
                <a:latin typeface="Calibri" panose="020F0502020204030204" pitchFamily="34" charset="0"/>
                <a:ea typeface="Times New Roman" panose="02020603050405020304" pitchFamily="18" charset="0"/>
                <a:cs typeface="Calibri" panose="020F0502020204030204" pitchFamily="34" charset="0"/>
              </a:rPr>
              <a:t>,</a:t>
            </a:r>
            <a:r>
              <a:rPr lang="en-GB" sz="1800" i="0" dirty="0">
                <a:effectLst/>
                <a:latin typeface="Calibri" panose="020F0502020204030204" pitchFamily="34" charset="0"/>
                <a:ea typeface="Times New Roman" panose="02020603050405020304" pitchFamily="18" charset="0"/>
                <a:cs typeface="Calibri" panose="020F0502020204030204" pitchFamily="34" charset="0"/>
              </a:rPr>
              <a:t> </a:t>
            </a:r>
            <a:r>
              <a:rPr lang="en-GB" sz="1800" i="0" dirty="0" err="1">
                <a:effectLst/>
                <a:latin typeface="Calibri" panose="020F0502020204030204" pitchFamily="34" charset="0"/>
                <a:ea typeface="Times New Roman" panose="02020603050405020304" pitchFamily="18" charset="0"/>
                <a:cs typeface="Calibri" panose="020F0502020204030204" pitchFamily="34" charset="0"/>
              </a:rPr>
              <a:t>špinat</a:t>
            </a:r>
            <a:r>
              <a:rPr lang="hr-HR" sz="1800" i="0" dirty="0">
                <a:effectLst/>
                <a:latin typeface="Calibri" panose="020F0502020204030204" pitchFamily="34" charset="0"/>
                <a:ea typeface="Times New Roman" panose="02020603050405020304" pitchFamily="18" charset="0"/>
                <a:cs typeface="Calibri" panose="020F0502020204030204" pitchFamily="34" charset="0"/>
              </a:rPr>
              <a:t>,</a:t>
            </a:r>
            <a:r>
              <a:rPr lang="en-GB" sz="1800" i="0" dirty="0">
                <a:effectLst/>
                <a:latin typeface="Calibri" panose="020F0502020204030204" pitchFamily="34" charset="0"/>
                <a:ea typeface="Times New Roman" panose="02020603050405020304" pitchFamily="18" charset="0"/>
                <a:cs typeface="Calibri" panose="020F0502020204030204" pitchFamily="34" charset="0"/>
              </a:rPr>
              <a:t> </a:t>
            </a:r>
            <a:r>
              <a:rPr lang="en-GB" sz="1800" i="0" dirty="0" err="1">
                <a:effectLst/>
                <a:latin typeface="Calibri" panose="020F0502020204030204" pitchFamily="34" charset="0"/>
                <a:ea typeface="Times New Roman" panose="02020603050405020304" pitchFamily="18" charset="0"/>
                <a:cs typeface="Calibri" panose="020F0502020204030204" pitchFamily="34" charset="0"/>
              </a:rPr>
              <a:t>suhe</a:t>
            </a:r>
            <a:r>
              <a:rPr lang="en-GB" sz="1800" i="0" dirty="0">
                <a:effectLst/>
                <a:latin typeface="Calibri" panose="020F0502020204030204" pitchFamily="34" charset="0"/>
                <a:ea typeface="Times New Roman" panose="02020603050405020304" pitchFamily="18" charset="0"/>
                <a:cs typeface="Calibri" panose="020F0502020204030204" pitchFamily="34" charset="0"/>
              </a:rPr>
              <a:t> </a:t>
            </a:r>
            <a:r>
              <a:rPr lang="en-GB" sz="1800" i="0" dirty="0" err="1">
                <a:effectLst/>
                <a:latin typeface="Calibri" panose="020F0502020204030204" pitchFamily="34" charset="0"/>
                <a:ea typeface="Times New Roman" panose="02020603050405020304" pitchFamily="18" charset="0"/>
                <a:cs typeface="Calibri" panose="020F0502020204030204" pitchFamily="34" charset="0"/>
              </a:rPr>
              <a:t>marelice</a:t>
            </a:r>
            <a:r>
              <a:rPr lang="hr-HR" sz="1800" i="0" dirty="0">
                <a:effectLst/>
                <a:latin typeface="Calibri" panose="020F0502020204030204" pitchFamily="34" charset="0"/>
                <a:ea typeface="Times New Roman" panose="02020603050405020304" pitchFamily="18" charset="0"/>
                <a:cs typeface="Calibri" panose="020F0502020204030204" pitchFamily="34" charset="0"/>
              </a:rPr>
              <a:t>,</a:t>
            </a:r>
            <a:r>
              <a:rPr lang="en-GB" sz="1800" i="0" dirty="0">
                <a:effectLst/>
                <a:latin typeface="Calibri" panose="020F0502020204030204" pitchFamily="34" charset="0"/>
                <a:ea typeface="Times New Roman" panose="02020603050405020304" pitchFamily="18" charset="0"/>
                <a:cs typeface="Calibri" panose="020F0502020204030204" pitchFamily="34" charset="0"/>
              </a:rPr>
              <a:t> </a:t>
            </a:r>
            <a:r>
              <a:rPr lang="en-GB" sz="1800" i="0" dirty="0" err="1">
                <a:effectLst/>
                <a:latin typeface="Calibri" panose="020F0502020204030204" pitchFamily="34" charset="0"/>
                <a:ea typeface="Times New Roman" panose="02020603050405020304" pitchFamily="18" charset="0"/>
                <a:cs typeface="Calibri" panose="020F0502020204030204" pitchFamily="34" charset="0"/>
              </a:rPr>
              <a:t>grah</a:t>
            </a:r>
            <a:endParaRPr lang="en-GB" sz="1800" i="1" dirty="0">
              <a:effectLst/>
              <a:latin typeface="Calibri" panose="020F0502020204030204" pitchFamily="34" charset="0"/>
              <a:ea typeface="Times New Roman" panose="02020603050405020304" pitchFamily="18" charset="0"/>
              <a:cs typeface="Calibri" panose="020F0502020204030204" pitchFamily="34" charset="0"/>
            </a:endParaRPr>
          </a:p>
          <a:p>
            <a:pPr fontAlgn="base">
              <a:spcBef>
                <a:spcPts val="0"/>
              </a:spcBef>
            </a:pPr>
            <a:endParaRPr lang="hr-HR" sz="1800" dirty="0">
              <a:effectLst/>
              <a:latin typeface="Calibri" panose="020F0502020204030204" pitchFamily="34" charset="0"/>
              <a:ea typeface="Calibri" panose="020F0502020204030204" pitchFamily="34" charset="0"/>
              <a:cs typeface="Calibri" panose="020F0502020204030204" pitchFamily="34" charset="0"/>
            </a:endParaRPr>
          </a:p>
          <a:p>
            <a:pPr fontAlgn="base">
              <a:spcBef>
                <a:spcPts val="0"/>
              </a:spcBef>
            </a:pPr>
            <a:r>
              <a:rPr lang="en-GB" sz="1800" dirty="0" err="1">
                <a:effectLst/>
                <a:latin typeface="Calibri" panose="020F0502020204030204" pitchFamily="34" charset="0"/>
                <a:ea typeface="Calibri" panose="020F0502020204030204" pitchFamily="34" charset="0"/>
                <a:cs typeface="Calibri" panose="020F0502020204030204" pitchFamily="34" charset="0"/>
              </a:rPr>
              <a:t>pravilnik</a:t>
            </a:r>
            <a:r>
              <a:rPr lang="en-GB" sz="1800" dirty="0">
                <a:effectLst/>
                <a:latin typeface="Calibri" panose="020F0502020204030204" pitchFamily="34" charset="0"/>
                <a:ea typeface="Calibri" panose="020F0502020204030204" pitchFamily="34" charset="0"/>
                <a:cs typeface="Calibri" panose="020F0502020204030204" pitchFamily="34" charset="0"/>
              </a:rPr>
              <a:t>:</a:t>
            </a:r>
            <a:r>
              <a:rPr lang="hr-HR" sz="1800" dirty="0">
                <a:effectLst/>
                <a:latin typeface="Calibri" panose="020F0502020204030204" pitchFamily="34" charset="0"/>
                <a:ea typeface="Calibri" panose="020F0502020204030204" pitchFamily="34" charset="0"/>
                <a:cs typeface="Calibri" panose="020F0502020204030204" pitchFamily="34" charset="0"/>
              </a:rPr>
              <a:t> gljive iz konzervi 50 mg/kg ----</a:t>
            </a:r>
            <a:r>
              <a:rPr lang="hr-HR" sz="1800" dirty="0" err="1">
                <a:effectLst/>
                <a:latin typeface="Calibri" panose="020F0502020204030204" pitchFamily="34" charset="0"/>
                <a:ea typeface="Calibri" panose="020F0502020204030204" pitchFamily="34" charset="0"/>
                <a:cs typeface="Calibri" panose="020F0502020204030204" pitchFamily="34" charset="0"/>
              </a:rPr>
              <a:t>ulja,margarin</a:t>
            </a:r>
            <a:r>
              <a:rPr lang="hr-HR" sz="1800" dirty="0">
                <a:effectLst/>
                <a:latin typeface="Calibri" panose="020F0502020204030204" pitchFamily="34" charset="0"/>
                <a:ea typeface="Calibri" panose="020F0502020204030204" pitchFamily="34" charset="0"/>
                <a:cs typeface="Calibri" panose="020F0502020204030204" pitchFamily="34" charset="0"/>
              </a:rPr>
              <a:t>  1,5 mg/kg</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800"/>
              </a:spcAft>
            </a:pPr>
            <a:endParaRPr lang="hr-HR" sz="18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800"/>
              </a:spcAft>
            </a:pPr>
            <a:r>
              <a:rPr lang="en-GB" sz="1800" dirty="0" err="1">
                <a:effectLst/>
                <a:latin typeface="Calibri" panose="020F0502020204030204" pitchFamily="34" charset="0"/>
                <a:ea typeface="Calibri" panose="020F0502020204030204" pitchFamily="34" charset="0"/>
                <a:cs typeface="Calibri" panose="020F0502020204030204" pitchFamily="34" charset="0"/>
              </a:rPr>
              <a:t>posljedice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unosa</a:t>
            </a:r>
            <a:r>
              <a:rPr lang="en-GB" sz="1800" dirty="0">
                <a:effectLst/>
                <a:latin typeface="Calibri" panose="020F0502020204030204" pitchFamily="34" charset="0"/>
                <a:ea typeface="Calibri" panose="020F0502020204030204" pitchFamily="34" charset="0"/>
                <a:cs typeface="Calibri" panose="020F0502020204030204" pitchFamily="34" charset="0"/>
              </a:rPr>
              <a:t> u </a:t>
            </a:r>
            <a:r>
              <a:rPr lang="en-GB" sz="1800" dirty="0" err="1">
                <a:effectLst/>
                <a:latin typeface="Calibri" panose="020F0502020204030204" pitchFamily="34" charset="0"/>
                <a:ea typeface="Calibri" panose="020F0502020204030204" pitchFamily="34" charset="0"/>
                <a:cs typeface="Calibri" panose="020F0502020204030204" pitchFamily="34" charset="0"/>
              </a:rPr>
              <a:t>organizam</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višak</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željeza</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djeluje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kao</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oksidans</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tj</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može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izazvati</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oštećenja</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tkiva</a:t>
            </a:r>
            <a:r>
              <a:rPr lang="hr-HR" sz="1800" dirty="0">
                <a:latin typeface="Calibri" panose="020F0502020204030204" pitchFamily="34" charset="0"/>
                <a:ea typeface="Calibri" panose="020F0502020204030204" pitchFamily="34" charset="0"/>
                <a:cs typeface="Calibri" panose="020F0502020204030204" pitchFamily="34" charset="0"/>
              </a:rPr>
              <a:t>,</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otrovan</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uzrokuj</a:t>
            </a:r>
            <a:r>
              <a:rPr lang="hr-HR" sz="1800" dirty="0">
                <a:effectLst/>
                <a:latin typeface="Calibri" panose="020F0502020204030204" pitchFamily="34" charset="0"/>
                <a:ea typeface="Calibri" panose="020F0502020204030204" pitchFamily="34" charset="0"/>
                <a:cs typeface="Calibri" panose="020F0502020204030204" pitchFamily="34" charset="0"/>
              </a:rPr>
              <a:t>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povraćanje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proljev</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i</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oštećenje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crijeva</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Željezo</a:t>
            </a:r>
            <a:r>
              <a:rPr lang="en-GB" sz="1800" dirty="0">
                <a:effectLst/>
                <a:latin typeface="Calibri" panose="020F0502020204030204" pitchFamily="34" charset="0"/>
                <a:ea typeface="Calibri" panose="020F0502020204030204" pitchFamily="34" charset="0"/>
                <a:cs typeface="Calibri" panose="020F0502020204030204" pitchFamily="34" charset="0"/>
              </a:rPr>
              <a:t> se </a:t>
            </a:r>
            <a:r>
              <a:rPr lang="en-GB" sz="1800" dirty="0" err="1">
                <a:effectLst/>
                <a:latin typeface="Calibri" panose="020F0502020204030204" pitchFamily="34" charset="0"/>
                <a:ea typeface="Calibri" panose="020F0502020204030204" pitchFamily="34" charset="0"/>
                <a:cs typeface="Calibri" panose="020F0502020204030204" pitchFamily="34" charset="0"/>
              </a:rPr>
              <a:t>može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nakupljati</a:t>
            </a:r>
            <a:r>
              <a:rPr lang="en-GB" sz="1800" dirty="0">
                <a:effectLst/>
                <a:latin typeface="Calibri" panose="020F0502020204030204" pitchFamily="34" charset="0"/>
                <a:ea typeface="Calibri" panose="020F0502020204030204" pitchFamily="34" charset="0"/>
                <a:cs typeface="Calibri" panose="020F0502020204030204" pitchFamily="34" charset="0"/>
              </a:rPr>
              <a:t> u </a:t>
            </a:r>
            <a:r>
              <a:rPr lang="en-GB" sz="1800" dirty="0" err="1">
                <a:effectLst/>
                <a:latin typeface="Calibri" panose="020F0502020204030204" pitchFamily="34" charset="0"/>
                <a:ea typeface="Calibri" panose="020F0502020204030204" pitchFamily="34" charset="0"/>
                <a:cs typeface="Calibri" panose="020F0502020204030204" pitchFamily="34" charset="0"/>
              </a:rPr>
              <a:t>tijelu</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kada</a:t>
            </a:r>
            <a:r>
              <a:rPr lang="en-GB" sz="1800" dirty="0">
                <a:effectLst/>
                <a:latin typeface="Calibri" panose="020F0502020204030204" pitchFamily="34" charset="0"/>
                <a:ea typeface="Calibri" panose="020F0502020204030204" pitchFamily="34" charset="0"/>
                <a:cs typeface="Calibri" panose="020F0502020204030204" pitchFamily="34" charset="0"/>
              </a:rPr>
              <a:t> se </a:t>
            </a:r>
            <a:r>
              <a:rPr lang="en-GB" sz="1800" dirty="0" err="1">
                <a:effectLst/>
                <a:latin typeface="Calibri" panose="020F0502020204030204" pitchFamily="34" charset="0"/>
                <a:ea typeface="Calibri" panose="020F0502020204030204" pitchFamily="34" charset="0"/>
                <a:cs typeface="Calibri" panose="020F0502020204030204" pitchFamily="34" charset="0"/>
              </a:rPr>
              <a:t>osob</a:t>
            </a:r>
            <a:r>
              <a:rPr lang="hr-HR" sz="1800" dirty="0">
                <a:effectLst/>
                <a:latin typeface="Calibri" panose="020F0502020204030204" pitchFamily="34" charset="0"/>
                <a:ea typeface="Calibri" panose="020F0502020204030204" pitchFamily="34" charset="0"/>
                <a:cs typeface="Calibri" panose="020F0502020204030204" pitchFamily="34" charset="0"/>
              </a:rPr>
              <a:t>a</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liječi</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željezom</a:t>
            </a:r>
            <a:r>
              <a:rPr lang="en-GB" sz="1800" dirty="0">
                <a:effectLst/>
                <a:latin typeface="Calibri" panose="020F0502020204030204" pitchFamily="34" charset="0"/>
                <a:ea typeface="Calibri" panose="020F0502020204030204" pitchFamily="34" charset="0"/>
                <a:cs typeface="Calibri" panose="020F0502020204030204" pitchFamily="34" charset="0"/>
              </a:rPr>
              <a:t> u </a:t>
            </a:r>
            <a:r>
              <a:rPr lang="en-GB" sz="1800" dirty="0" err="1">
                <a:effectLst/>
                <a:latin typeface="Calibri" panose="020F0502020204030204" pitchFamily="34" charset="0"/>
                <a:ea typeface="Calibri" panose="020F0502020204030204" pitchFamily="34" charset="0"/>
                <a:cs typeface="Calibri" panose="020F0502020204030204" pitchFamily="34" charset="0"/>
              </a:rPr>
              <a:t>prekomjernim</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količinama</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ili</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predugo</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kada</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dobiva</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nekoliko</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transfuzija</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krvi</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ili</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hr-HR" sz="1800" dirty="0">
                <a:latin typeface="Calibri" panose="020F0502020204030204" pitchFamily="34" charset="0"/>
                <a:ea typeface="Calibri" panose="020F0502020204030204" pitchFamily="34" charset="0"/>
                <a:cs typeface="Calibri" panose="020F0502020204030204" pitchFamily="34" charset="0"/>
              </a:rPr>
              <a:t>je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kronični</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alkoholi</a:t>
            </a:r>
            <a:r>
              <a:rPr lang="hr-HR" sz="1800" dirty="0">
                <a:effectLst/>
                <a:latin typeface="Calibri" panose="020F0502020204030204" pitchFamily="34" charset="0"/>
                <a:ea typeface="Calibri" panose="020F0502020204030204" pitchFamily="34" charset="0"/>
                <a:cs typeface="Calibri" panose="020F0502020204030204" pitchFamily="34" charset="0"/>
              </a:rPr>
              <a:t>čar</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Bolest</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prekomjernog</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nakupljanja</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željeza</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b="1" dirty="0">
                <a:effectLst/>
                <a:latin typeface="Calibri" panose="020F0502020204030204" pitchFamily="34" charset="0"/>
                <a:ea typeface="Calibri" panose="020F0502020204030204" pitchFamily="34" charset="0"/>
                <a:cs typeface="Calibri" panose="020F0502020204030204" pitchFamily="34" charset="0"/>
              </a:rPr>
              <a:t>(</a:t>
            </a:r>
            <a:r>
              <a:rPr lang="en-GB" sz="1800" b="1" dirty="0" err="1">
                <a:effectLst/>
                <a:latin typeface="Calibri" panose="020F0502020204030204" pitchFamily="34" charset="0"/>
                <a:ea typeface="Calibri" panose="020F0502020204030204" pitchFamily="34" charset="0"/>
                <a:cs typeface="Calibri" panose="020F0502020204030204" pitchFamily="34" charset="0"/>
              </a:rPr>
              <a:t>hemokromatoza</a:t>
            </a:r>
            <a:r>
              <a:rPr lang="en-GB" sz="1800" b="1" dirty="0">
                <a:effectLst/>
                <a:latin typeface="Calibri" panose="020F0502020204030204" pitchFamily="34" charset="0"/>
                <a:ea typeface="Calibri" panose="020F0502020204030204" pitchFamily="34" charset="0"/>
                <a:cs typeface="Calibri" panose="020F0502020204030204" pitchFamily="34" charset="0"/>
              </a:rPr>
              <a:t>),</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hr-HR" sz="1800" dirty="0">
                <a:latin typeface="Calibri" panose="020F0502020204030204" pitchFamily="34" charset="0"/>
                <a:ea typeface="Calibri" panose="020F0502020204030204" pitchFamily="34" charset="0"/>
                <a:cs typeface="Calibri" panose="020F0502020204030204" pitchFamily="34" charset="0"/>
              </a:rPr>
              <a:t>je </a:t>
            </a:r>
            <a:r>
              <a:rPr lang="en-GB" sz="1800" dirty="0" err="1">
                <a:effectLst/>
                <a:latin typeface="Calibri" panose="020F0502020204030204" pitchFamily="34" charset="0"/>
                <a:ea typeface="Calibri" panose="020F0502020204030204" pitchFamily="34" charset="0"/>
                <a:cs typeface="Calibri" panose="020F0502020204030204" pitchFamily="34" charset="0"/>
              </a:rPr>
              <a:t>smrtna</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ali</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lako</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hr-HR" sz="1800" dirty="0">
                <a:effectLst/>
                <a:latin typeface="Calibri" panose="020F0502020204030204" pitchFamily="34" charset="0"/>
                <a:ea typeface="Calibri" panose="020F0502020204030204" pitchFamily="34" charset="0"/>
                <a:cs typeface="Calibri" panose="020F0502020204030204" pitchFamily="34" charset="0"/>
              </a:rPr>
              <a:t>iz</a:t>
            </a:r>
            <a:r>
              <a:rPr lang="en-GB" sz="1800" dirty="0" err="1">
                <a:effectLst/>
                <a:latin typeface="Calibri" panose="020F0502020204030204" pitchFamily="34" charset="0"/>
                <a:ea typeface="Calibri" panose="020F0502020204030204" pitchFamily="34" charset="0"/>
                <a:cs typeface="Calibri" panose="020F0502020204030204" pitchFamily="34" charset="0"/>
              </a:rPr>
              <a:t>lječiva</a:t>
            </a:r>
            <a:r>
              <a:rPr lang="hr-HR" sz="1800" dirty="0">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Obično</a:t>
            </a:r>
            <a:r>
              <a:rPr lang="en-GB" sz="1800" dirty="0">
                <a:effectLst/>
                <a:latin typeface="Calibri" panose="020F0502020204030204" pitchFamily="34" charset="0"/>
                <a:ea typeface="Calibri" panose="020F0502020204030204" pitchFamily="34" charset="0"/>
                <a:cs typeface="Calibri" panose="020F0502020204030204" pitchFamily="34" charset="0"/>
              </a:rPr>
              <a:t> se </a:t>
            </a:r>
            <a:r>
              <a:rPr lang="en-GB" sz="1800" dirty="0" err="1">
                <a:effectLst/>
                <a:latin typeface="Calibri" panose="020F0502020204030204" pitchFamily="34" charset="0"/>
                <a:ea typeface="Calibri" panose="020F0502020204030204" pitchFamily="34" charset="0"/>
                <a:cs typeface="Calibri" panose="020F0502020204030204" pitchFamily="34" charset="0"/>
              </a:rPr>
              <a:t>simptomi</a:t>
            </a:r>
            <a:r>
              <a:rPr lang="en-GB" sz="1800" dirty="0">
                <a:effectLst/>
                <a:latin typeface="Calibri" panose="020F0502020204030204" pitchFamily="34" charset="0"/>
                <a:ea typeface="Calibri" panose="020F0502020204030204" pitchFamily="34" charset="0"/>
                <a:cs typeface="Calibri" panose="020F0502020204030204" pitchFamily="34" charset="0"/>
              </a:rPr>
              <a:t> ne </a:t>
            </a:r>
            <a:r>
              <a:rPr lang="en-GB" sz="1800" dirty="0" err="1">
                <a:effectLst/>
                <a:latin typeface="Calibri" panose="020F0502020204030204" pitchFamily="34" charset="0"/>
                <a:ea typeface="Calibri" panose="020F0502020204030204" pitchFamily="34" charset="0"/>
                <a:cs typeface="Calibri" panose="020F0502020204030204" pitchFamily="34" charset="0"/>
              </a:rPr>
              <a:t>pojave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prije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srednje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dobi</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razvijajući</a:t>
            </a:r>
            <a:r>
              <a:rPr lang="en-GB" sz="1800" dirty="0">
                <a:effectLst/>
                <a:latin typeface="Calibri" panose="020F0502020204030204" pitchFamily="34" charset="0"/>
                <a:ea typeface="Calibri" panose="020F0502020204030204" pitchFamily="34" charset="0"/>
                <a:cs typeface="Calibri" panose="020F0502020204030204" pitchFamily="34" charset="0"/>
              </a:rPr>
              <a:t> se </a:t>
            </a:r>
            <a:r>
              <a:rPr lang="en-GB" sz="1800" dirty="0" err="1">
                <a:effectLst/>
                <a:latin typeface="Calibri" panose="020F0502020204030204" pitchFamily="34" charset="0"/>
                <a:ea typeface="Calibri" panose="020F0502020204030204" pitchFamily="34" charset="0"/>
                <a:cs typeface="Calibri" panose="020F0502020204030204" pitchFamily="34" charset="0"/>
              </a:rPr>
              <a:t>podmuklo</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Koža</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postaje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brončano</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obojena</a:t>
            </a:r>
            <a:r>
              <a:rPr lang="en-GB" sz="1800" dirty="0">
                <a:effectLst/>
                <a:latin typeface="Calibri" panose="020F0502020204030204" pitchFamily="34" charset="0"/>
                <a:ea typeface="Calibri" panose="020F0502020204030204" pitchFamily="34" charset="0"/>
                <a:cs typeface="Calibri" panose="020F0502020204030204" pitchFamily="34" charset="0"/>
              </a:rPr>
              <a:t>, a </a:t>
            </a:r>
            <a:r>
              <a:rPr lang="en-GB" sz="1800" dirty="0" err="1">
                <a:effectLst/>
                <a:latin typeface="Calibri" panose="020F0502020204030204" pitchFamily="34" charset="0"/>
                <a:ea typeface="Calibri" panose="020F0502020204030204" pitchFamily="34" charset="0"/>
                <a:cs typeface="Calibri" panose="020F0502020204030204" pitchFamily="34" charset="0"/>
              </a:rPr>
              <a:t>razvija</a:t>
            </a:r>
            <a:r>
              <a:rPr lang="en-GB" sz="1800" dirty="0">
                <a:effectLst/>
                <a:latin typeface="Calibri" panose="020F0502020204030204" pitchFamily="34" charset="0"/>
                <a:ea typeface="Calibri" panose="020F0502020204030204" pitchFamily="34" charset="0"/>
                <a:cs typeface="Calibri" panose="020F0502020204030204" pitchFamily="34" charset="0"/>
              </a:rPr>
              <a:t> se </a:t>
            </a:r>
            <a:r>
              <a:rPr lang="en-GB" sz="1800" dirty="0" err="1">
                <a:effectLst/>
                <a:latin typeface="Calibri" panose="020F0502020204030204" pitchFamily="34" charset="0"/>
                <a:ea typeface="Calibri" panose="020F0502020204030204" pitchFamily="34" charset="0"/>
                <a:cs typeface="Calibri" panose="020F0502020204030204" pitchFamily="34" charset="0"/>
              </a:rPr>
              <a:t>ciroza</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rak</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jetre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šećerna</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bolest</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i</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zatajenje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srca</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dovodeći</a:t>
            </a:r>
            <a:r>
              <a:rPr lang="en-GB" sz="1800" dirty="0">
                <a:effectLst/>
                <a:latin typeface="Calibri" panose="020F0502020204030204" pitchFamily="34" charset="0"/>
                <a:ea typeface="Calibri" panose="020F0502020204030204" pitchFamily="34" charset="0"/>
                <a:cs typeface="Calibri" panose="020F0502020204030204" pitchFamily="34" charset="0"/>
              </a:rPr>
              <a:t> do </a:t>
            </a:r>
            <a:r>
              <a:rPr lang="en-GB" sz="1800" dirty="0" err="1">
                <a:effectLst/>
                <a:latin typeface="Calibri" panose="020F0502020204030204" pitchFamily="34" charset="0"/>
                <a:ea typeface="Calibri" panose="020F0502020204030204" pitchFamily="34" charset="0"/>
                <a:cs typeface="Calibri" panose="020F0502020204030204" pitchFamily="34" charset="0"/>
              </a:rPr>
              <a:t>prerane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smrti</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Simptomi</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mogu</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uključiti</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artritis</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impotenciju</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neplodnost</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hipotireozu</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i</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kronični</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umor</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Pretrage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krvi</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mogu</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utvrditi</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ima</a:t>
            </a:r>
            <a:r>
              <a:rPr lang="en-GB" sz="1800" dirty="0">
                <a:effectLst/>
                <a:latin typeface="Calibri" panose="020F0502020204030204" pitchFamily="34" charset="0"/>
                <a:ea typeface="Calibri" panose="020F0502020204030204" pitchFamily="34" charset="0"/>
                <a:cs typeface="Calibri" panose="020F0502020204030204" pitchFamily="34" charset="0"/>
              </a:rPr>
              <a:t> li </a:t>
            </a:r>
            <a:r>
              <a:rPr lang="en-GB" sz="1800" dirty="0" err="1">
                <a:effectLst/>
                <a:latin typeface="Calibri" panose="020F0502020204030204" pitchFamily="34" charset="0"/>
                <a:ea typeface="Calibri" panose="020F0502020204030204" pitchFamily="34" charset="0"/>
                <a:cs typeface="Calibri" panose="020F0502020204030204" pitchFamily="34" charset="0"/>
              </a:rPr>
              <a:t>osoba</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višak</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željeza</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Treba</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pregledati</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sve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rođake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oboljele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osobe</a:t>
            </a:r>
            <a:r>
              <a:rPr lang="en-GB" sz="1800" dirty="0">
                <a:effectLst/>
                <a:latin typeface="Calibri" panose="020F0502020204030204" pitchFamily="34" charset="0"/>
                <a:ea typeface="Calibri" panose="020F0502020204030204" pitchFamily="34" charset="0"/>
                <a:cs typeface="Calibri" panose="020F0502020204030204" pitchFamily="34" charset="0"/>
              </a:rPr>
              <a:t>.  Rana </a:t>
            </a:r>
            <a:r>
              <a:rPr lang="en-GB" sz="1800" dirty="0" err="1">
                <a:effectLst/>
                <a:latin typeface="Calibri" panose="020F0502020204030204" pitchFamily="34" charset="0"/>
                <a:ea typeface="Calibri" panose="020F0502020204030204" pitchFamily="34" charset="0"/>
                <a:cs typeface="Calibri" panose="020F0502020204030204" pitchFamily="34" charset="0"/>
              </a:rPr>
              <a:t>dijagnoza</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i</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liječenje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omogućuju</a:t>
            </a:r>
            <a:r>
              <a:rPr lang="en-GB" sz="1800" dirty="0">
                <a:effectLst/>
                <a:latin typeface="Calibri" panose="020F0502020204030204" pitchFamily="34" charset="0"/>
                <a:ea typeface="Calibri" panose="020F0502020204030204" pitchFamily="34" charset="0"/>
                <a:cs typeface="Calibri" panose="020F0502020204030204" pitchFamily="34" charset="0"/>
              </a:rPr>
              <a:t> dug, </a:t>
            </a:r>
            <a:r>
              <a:rPr lang="en-GB" sz="1800" dirty="0" err="1">
                <a:effectLst/>
                <a:latin typeface="Calibri" panose="020F0502020204030204" pitchFamily="34" charset="0"/>
                <a:ea typeface="Calibri" panose="020F0502020204030204" pitchFamily="34" charset="0"/>
                <a:cs typeface="Calibri" panose="020F0502020204030204" pitchFamily="34" charset="0"/>
              </a:rPr>
              <a:t>zdrav</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život</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9054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Slika 10" descr="Slika na kojoj se prikazuje hrana, voće, zdjela, spremnik&#10;&#10;Opis je automatski generiran">
            <a:extLst>
              <a:ext uri="{FF2B5EF4-FFF2-40B4-BE49-F238E27FC236}">
                <a16:creationId xmlns:a16="http://schemas.microsoft.com/office/drawing/2014/main" id="{C965B2B8-D951-42C7-8E40-1DD49535CB8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342" r="9091" b="3749"/>
          <a:stretch/>
        </p:blipFill>
        <p:spPr>
          <a:xfrm>
            <a:off x="0" y="0"/>
            <a:ext cx="12192000" cy="6858000"/>
          </a:xfrm>
          <a:prstGeom prst="rect">
            <a:avLst/>
          </a:prstGeom>
        </p:spPr>
      </p:pic>
      <p:sp>
        <p:nvSpPr>
          <p:cNvPr id="22" name="Rectangle 21">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4E5F091E-7840-4EE6-99ED-7006CAB4F9B3}"/>
              </a:ext>
            </a:extLst>
          </p:cNvPr>
          <p:cNvSpPr>
            <a:spLocks noGrp="1"/>
          </p:cNvSpPr>
          <p:nvPr>
            <p:ph type="title"/>
          </p:nvPr>
        </p:nvSpPr>
        <p:spPr>
          <a:xfrm>
            <a:off x="594804" y="640263"/>
            <a:ext cx="6619811" cy="1344975"/>
          </a:xfrm>
        </p:spPr>
        <p:txBody>
          <a:bodyPr>
            <a:normAutofit/>
          </a:bodyPr>
          <a:lstStyle/>
          <a:p>
            <a:r>
              <a:rPr lang="hr-HR" sz="4000"/>
              <a:t>Aluminij:</a:t>
            </a:r>
          </a:p>
        </p:txBody>
      </p:sp>
      <p:sp>
        <p:nvSpPr>
          <p:cNvPr id="3" name="Rezervirano mjesto sadržaja 2">
            <a:extLst>
              <a:ext uri="{FF2B5EF4-FFF2-40B4-BE49-F238E27FC236}">
                <a16:creationId xmlns:a16="http://schemas.microsoft.com/office/drawing/2014/main" id="{36EC1188-ACD5-4A54-B2E5-08EEFECBA8B0}"/>
              </a:ext>
            </a:extLst>
          </p:cNvPr>
          <p:cNvSpPr>
            <a:spLocks noGrp="1"/>
          </p:cNvSpPr>
          <p:nvPr>
            <p:ph idx="1"/>
          </p:nvPr>
        </p:nvSpPr>
        <p:spPr>
          <a:xfrm>
            <a:off x="594109" y="1794076"/>
            <a:ext cx="6940547" cy="4423661"/>
          </a:xfrm>
        </p:spPr>
        <p:txBody>
          <a:bodyPr>
            <a:normAutofit/>
          </a:bodyPr>
          <a:lstStyle/>
          <a:p>
            <a:pPr lvl="0"/>
            <a:r>
              <a:rPr lang="hr-HR" sz="1600" dirty="0"/>
              <a:t>- namirnice: </a:t>
            </a:r>
            <a:endParaRPr lang="en-US" sz="1600" dirty="0"/>
          </a:p>
          <a:p>
            <a:pPr lvl="0"/>
            <a:r>
              <a:rPr lang="en-GB" sz="1600" b="0" i="0" dirty="0" err="1"/>
              <a:t>lijekovi</a:t>
            </a:r>
            <a:r>
              <a:rPr lang="en-GB" sz="1600" b="0" i="0" dirty="0"/>
              <a:t> (za </a:t>
            </a:r>
            <a:r>
              <a:rPr lang="en-GB" sz="1600" b="0" i="0" dirty="0" err="1"/>
              <a:t>smanjivanje</a:t>
            </a:r>
            <a:r>
              <a:rPr lang="en-GB" sz="1600" b="0" i="0" dirty="0"/>
              <a:t> </a:t>
            </a:r>
            <a:r>
              <a:rPr lang="en-GB" sz="1600" b="0" i="0" dirty="0" err="1"/>
              <a:t>želučane</a:t>
            </a:r>
            <a:r>
              <a:rPr lang="en-GB" sz="1600" b="0" i="0" dirty="0"/>
              <a:t> </a:t>
            </a:r>
            <a:r>
              <a:rPr lang="en-GB" sz="1600" b="0" i="0" dirty="0" err="1"/>
              <a:t>kiseline</a:t>
            </a:r>
            <a:r>
              <a:rPr lang="en-GB" sz="1600" b="0" i="0" dirty="0"/>
              <a:t>, </a:t>
            </a:r>
            <a:r>
              <a:rPr lang="en-GB" sz="1600" b="0" i="0" dirty="0" err="1"/>
              <a:t>protiv</a:t>
            </a:r>
            <a:r>
              <a:rPr lang="en-GB" sz="1600" b="0" i="0" dirty="0"/>
              <a:t> </a:t>
            </a:r>
            <a:r>
              <a:rPr lang="en-GB" sz="1600" b="0" i="0" dirty="0" err="1"/>
              <a:t>bolova</a:t>
            </a:r>
            <a:r>
              <a:rPr lang="en-GB" sz="1600" b="0" i="0" dirty="0"/>
              <a:t>, </a:t>
            </a:r>
            <a:r>
              <a:rPr lang="en-GB" sz="1600" b="0" i="0" dirty="0" err="1"/>
              <a:t>proljeva</a:t>
            </a:r>
            <a:r>
              <a:rPr lang="en-GB" sz="1600" b="0" i="0" dirty="0"/>
              <a:t> </a:t>
            </a:r>
            <a:r>
              <a:rPr lang="en-GB" sz="1600" b="0" i="0" dirty="0" err="1"/>
              <a:t>i</a:t>
            </a:r>
            <a:r>
              <a:rPr lang="en-GB" sz="1600" b="0" i="0" dirty="0"/>
              <a:t> </a:t>
            </a:r>
            <a:r>
              <a:rPr lang="en-GB" sz="1600" b="0" i="0" dirty="0" err="1"/>
              <a:t>drugi</a:t>
            </a:r>
            <a:r>
              <a:rPr lang="en-GB" sz="1600" b="0" i="0" dirty="0"/>
              <a:t>, </a:t>
            </a:r>
            <a:r>
              <a:rPr lang="en-GB" sz="1600" b="0" i="0" dirty="0" err="1"/>
              <a:t>te</a:t>
            </a:r>
            <a:r>
              <a:rPr lang="en-GB" sz="1600" b="0" i="0" dirty="0"/>
              <a:t> </a:t>
            </a:r>
            <a:r>
              <a:rPr lang="en-GB" sz="1600" b="0" i="0" dirty="0" err="1"/>
              <a:t>prehrambeni</a:t>
            </a:r>
            <a:r>
              <a:rPr lang="en-GB" sz="1600" b="0" i="0" dirty="0"/>
              <a:t> </a:t>
            </a:r>
            <a:r>
              <a:rPr lang="en-GB" sz="1600" b="0" i="0" dirty="0" err="1"/>
              <a:t>dodaci</a:t>
            </a:r>
            <a:r>
              <a:rPr lang="en-GB" sz="1600" b="0" i="0" dirty="0"/>
              <a:t> </a:t>
            </a:r>
            <a:r>
              <a:rPr lang="en-GB" sz="1600" b="0" i="0" dirty="0" err="1"/>
              <a:t>kao</a:t>
            </a:r>
            <a:r>
              <a:rPr lang="en-GB" sz="1600" b="0" i="0" dirty="0"/>
              <a:t> </a:t>
            </a:r>
            <a:r>
              <a:rPr lang="en-GB" sz="1600" b="0" i="0" dirty="0" err="1"/>
              <a:t>što</a:t>
            </a:r>
            <a:r>
              <a:rPr lang="en-GB" sz="1600" b="0" i="0" dirty="0"/>
              <a:t> je </a:t>
            </a:r>
            <a:r>
              <a:rPr lang="en-GB" sz="1600" b="0" i="0" dirty="0" err="1"/>
              <a:t>magnezij</a:t>
            </a:r>
            <a:r>
              <a:rPr lang="en-GB" sz="1600" b="0" i="0" dirty="0"/>
              <a:t> </a:t>
            </a:r>
            <a:r>
              <a:rPr lang="en-GB" sz="1600" b="0" i="0" dirty="0" err="1"/>
              <a:t>i</a:t>
            </a:r>
            <a:r>
              <a:rPr lang="en-GB" sz="1600" b="0" i="0" dirty="0"/>
              <a:t> </a:t>
            </a:r>
            <a:r>
              <a:rPr lang="en-GB" sz="1600" b="0" i="0" dirty="0" err="1"/>
              <a:t>stearat</a:t>
            </a:r>
            <a:r>
              <a:rPr lang="en-GB" sz="1600" b="0" i="0" dirty="0"/>
              <a:t>),</a:t>
            </a:r>
            <a:endParaRPr lang="en-US" sz="1600" dirty="0"/>
          </a:p>
          <a:p>
            <a:pPr lvl="0"/>
            <a:r>
              <a:rPr lang="en-GB" sz="1600" b="0" i="0" dirty="0" err="1"/>
              <a:t>cjepiva</a:t>
            </a:r>
            <a:r>
              <a:rPr lang="en-GB" sz="1600" b="0" i="0" dirty="0"/>
              <a:t> (</a:t>
            </a:r>
            <a:r>
              <a:rPr lang="en-GB" sz="1600" b="0" i="0" dirty="0" err="1"/>
              <a:t>protiv</a:t>
            </a:r>
            <a:r>
              <a:rPr lang="en-GB" sz="1600" b="0" i="0" dirty="0"/>
              <a:t> </a:t>
            </a:r>
            <a:r>
              <a:rPr lang="en-GB" sz="1600" b="0" i="0" dirty="0" err="1"/>
              <a:t>hepatitisa</a:t>
            </a:r>
            <a:r>
              <a:rPr lang="en-GB" sz="1600" b="0" i="0" dirty="0"/>
              <a:t> A </a:t>
            </a:r>
            <a:r>
              <a:rPr lang="en-GB" sz="1600" b="0" i="0" dirty="0" err="1"/>
              <a:t>i</a:t>
            </a:r>
            <a:r>
              <a:rPr lang="en-GB" sz="1600" b="0" i="0" dirty="0"/>
              <a:t> B </a:t>
            </a:r>
            <a:r>
              <a:rPr lang="en-GB" sz="1600" b="0" i="0" dirty="0" err="1"/>
              <a:t>te</a:t>
            </a:r>
            <a:r>
              <a:rPr lang="en-GB" sz="1600" b="0" i="0" dirty="0"/>
              <a:t> </a:t>
            </a:r>
            <a:r>
              <a:rPr lang="en-GB" sz="1600" b="0" i="0" dirty="0" err="1"/>
              <a:t>dječjih</a:t>
            </a:r>
            <a:r>
              <a:rPr lang="en-GB" sz="1600" b="0" i="0" dirty="0"/>
              <a:t> </a:t>
            </a:r>
            <a:r>
              <a:rPr lang="en-GB" sz="1600" b="0" i="0" dirty="0" err="1"/>
              <a:t>bolesti</a:t>
            </a:r>
            <a:r>
              <a:rPr lang="en-GB" sz="1600" b="0" i="0" dirty="0"/>
              <a:t> </a:t>
            </a:r>
            <a:r>
              <a:rPr lang="en-GB" sz="1600" b="0" i="0" dirty="0" err="1"/>
              <a:t>kao</a:t>
            </a:r>
            <a:r>
              <a:rPr lang="en-GB" sz="1600" b="0" i="0" dirty="0"/>
              <a:t> </a:t>
            </a:r>
            <a:r>
              <a:rPr lang="en-GB" sz="1600" b="0" i="0" dirty="0" err="1"/>
              <a:t>što</a:t>
            </a:r>
            <a:r>
              <a:rPr lang="en-GB" sz="1600" b="0" i="0" dirty="0"/>
              <a:t> </a:t>
            </a:r>
            <a:r>
              <a:rPr lang="en-GB" sz="1600" b="0" i="0" dirty="0" err="1"/>
              <a:t>su</a:t>
            </a:r>
            <a:r>
              <a:rPr lang="en-GB" sz="1600" b="0" i="0" dirty="0"/>
              <a:t> </a:t>
            </a:r>
            <a:r>
              <a:rPr lang="en-GB" sz="1600" b="0" i="0" dirty="0" err="1"/>
              <a:t>difterija</a:t>
            </a:r>
            <a:r>
              <a:rPr lang="en-GB" sz="1600" b="0" i="0" dirty="0"/>
              <a:t>, tetanus, </a:t>
            </a:r>
            <a:r>
              <a:rPr lang="en-GB" sz="1600" b="0" i="0" dirty="0" err="1"/>
              <a:t>veliki</a:t>
            </a:r>
            <a:r>
              <a:rPr lang="en-GB" sz="1600" b="0" i="0" dirty="0"/>
              <a:t> </a:t>
            </a:r>
            <a:r>
              <a:rPr lang="en-GB" sz="1600" b="0" i="0" dirty="0" err="1"/>
              <a:t>kašalj</a:t>
            </a:r>
            <a:r>
              <a:rPr lang="en-GB" sz="1600" b="0" i="0" dirty="0"/>
              <a:t>, </a:t>
            </a:r>
            <a:r>
              <a:rPr lang="en-GB" sz="1600" b="0" i="0" dirty="0" err="1"/>
              <a:t>dječja</a:t>
            </a:r>
            <a:r>
              <a:rPr lang="en-GB" sz="1600" b="0" i="0" dirty="0"/>
              <a:t> </a:t>
            </a:r>
            <a:r>
              <a:rPr lang="en-GB" sz="1600" b="0" i="0" dirty="0" err="1"/>
              <a:t>paraliza</a:t>
            </a:r>
            <a:r>
              <a:rPr lang="en-GB" sz="1600" b="0" i="0" dirty="0"/>
              <a:t> </a:t>
            </a:r>
            <a:r>
              <a:rPr lang="en-GB" sz="1600" b="0" i="0" dirty="0" err="1"/>
              <a:t>i</a:t>
            </a:r>
            <a:r>
              <a:rPr lang="en-GB" sz="1600" b="0" i="0" dirty="0"/>
              <a:t> </a:t>
            </a:r>
            <a:r>
              <a:rPr lang="en-GB" sz="1600" b="0" i="0" dirty="0" err="1"/>
              <a:t>druga</a:t>
            </a:r>
            <a:r>
              <a:rPr lang="en-GB" sz="1600" b="0" i="0" dirty="0"/>
              <a:t>),</a:t>
            </a:r>
            <a:endParaRPr lang="en-US" sz="1600" dirty="0"/>
          </a:p>
          <a:p>
            <a:pPr lvl="0"/>
            <a:r>
              <a:rPr lang="en-GB" sz="1600" b="0" i="0" dirty="0" err="1"/>
              <a:t>kozmetika</a:t>
            </a:r>
            <a:r>
              <a:rPr lang="en-GB" sz="1600" b="0" i="0" dirty="0"/>
              <a:t> </a:t>
            </a:r>
            <a:r>
              <a:rPr lang="en-GB" sz="1600" b="0" i="0" dirty="0" err="1"/>
              <a:t>i</a:t>
            </a:r>
            <a:r>
              <a:rPr lang="en-GB" sz="1600" b="0" i="0" dirty="0"/>
              <a:t> </a:t>
            </a:r>
            <a:r>
              <a:rPr lang="en-GB" sz="1600" b="0" i="0" dirty="0" err="1"/>
              <a:t>proizvodi</a:t>
            </a:r>
            <a:r>
              <a:rPr lang="en-GB" sz="1600" b="0" i="0" dirty="0"/>
              <a:t> za </a:t>
            </a:r>
            <a:r>
              <a:rPr lang="en-GB" sz="1600" b="0" i="0" dirty="0" err="1"/>
              <a:t>osobnu</a:t>
            </a:r>
            <a:r>
              <a:rPr lang="en-GB" sz="1600" b="0" i="0" dirty="0"/>
              <a:t> </a:t>
            </a:r>
            <a:r>
              <a:rPr lang="en-GB" sz="1600" b="0" i="0" dirty="0" err="1"/>
              <a:t>higijenu</a:t>
            </a:r>
            <a:r>
              <a:rPr lang="en-GB" sz="1600" b="0" i="0" dirty="0"/>
              <a:t> (</a:t>
            </a:r>
            <a:r>
              <a:rPr lang="en-GB" sz="1600" b="0" i="0" dirty="0" err="1"/>
              <a:t>antiperspiranti</a:t>
            </a:r>
            <a:r>
              <a:rPr lang="en-GB" sz="1600" b="0" i="0" dirty="0"/>
              <a:t>, </a:t>
            </a:r>
            <a:r>
              <a:rPr lang="en-GB" sz="1600" b="0" i="0" dirty="0" err="1"/>
              <a:t>dezodoransi</a:t>
            </a:r>
            <a:r>
              <a:rPr lang="en-GB" sz="1600" b="0" i="0" dirty="0"/>
              <a:t> – </a:t>
            </a:r>
            <a:r>
              <a:rPr lang="en-GB" sz="1600" b="0" i="0" dirty="0" err="1"/>
              <a:t>uključujući</a:t>
            </a:r>
            <a:r>
              <a:rPr lang="en-GB" sz="1600" b="0" i="0" dirty="0"/>
              <a:t> </a:t>
            </a:r>
            <a:r>
              <a:rPr lang="en-GB" sz="1600" b="0" i="0" dirty="0" err="1"/>
              <a:t>kristale</a:t>
            </a:r>
            <a:r>
              <a:rPr lang="en-GB" sz="1600" b="0" i="0" dirty="0"/>
              <a:t> soli koji </a:t>
            </a:r>
            <a:r>
              <a:rPr lang="en-GB" sz="1600" b="0" i="0" dirty="0" err="1"/>
              <a:t>sadrže</a:t>
            </a:r>
            <a:r>
              <a:rPr lang="en-GB" sz="1600" b="0" i="0" dirty="0"/>
              <a:t> </a:t>
            </a:r>
            <a:r>
              <a:rPr lang="en-GB" sz="1600" b="0" i="0" dirty="0" err="1"/>
              <a:t>aluminij</a:t>
            </a:r>
            <a:r>
              <a:rPr lang="en-GB" sz="1600" b="0" i="0" dirty="0"/>
              <a:t>; </a:t>
            </a:r>
            <a:r>
              <a:rPr lang="en-GB" sz="1600" b="0" i="0" dirty="0" err="1"/>
              <a:t>losioni</a:t>
            </a:r>
            <a:r>
              <a:rPr lang="en-GB" sz="1600" b="0" i="0" dirty="0"/>
              <a:t>, </a:t>
            </a:r>
            <a:r>
              <a:rPr lang="en-GB" sz="1600" b="0" i="0" dirty="0" err="1"/>
              <a:t>kreme</a:t>
            </a:r>
            <a:r>
              <a:rPr lang="en-GB" sz="1600" b="0" i="0" dirty="0"/>
              <a:t> za </a:t>
            </a:r>
            <a:r>
              <a:rPr lang="en-GB" sz="1600" b="0" i="0" dirty="0" err="1"/>
              <a:t>sunčanje</a:t>
            </a:r>
            <a:r>
              <a:rPr lang="en-GB" sz="1600" b="0" i="0" dirty="0"/>
              <a:t> </a:t>
            </a:r>
            <a:r>
              <a:rPr lang="en-GB" sz="1600" b="0" i="0" dirty="0" err="1"/>
              <a:t>i</a:t>
            </a:r>
            <a:r>
              <a:rPr lang="en-GB" sz="1600" b="0" i="0" dirty="0"/>
              <a:t> </a:t>
            </a:r>
            <a:r>
              <a:rPr lang="en-GB" sz="1600" b="0" i="0" dirty="0" err="1"/>
              <a:t>šamponi</a:t>
            </a:r>
            <a:r>
              <a:rPr lang="en-GB" sz="1600" b="0" i="0" dirty="0"/>
              <a:t>),</a:t>
            </a:r>
            <a:endParaRPr lang="en-US" sz="1600" dirty="0"/>
          </a:p>
          <a:p>
            <a:pPr lvl="0"/>
            <a:r>
              <a:rPr lang="en-GB" sz="1600" b="0" i="0" dirty="0" err="1"/>
              <a:t>ambalaža</a:t>
            </a:r>
            <a:r>
              <a:rPr lang="en-GB" sz="1600" b="0" i="0" dirty="0"/>
              <a:t> (</a:t>
            </a:r>
            <a:r>
              <a:rPr lang="en-GB" sz="1600" b="0" i="0" dirty="0" err="1"/>
              <a:t>folije</a:t>
            </a:r>
            <a:r>
              <a:rPr lang="en-GB" sz="1600" b="0" i="0" dirty="0"/>
              <a:t>, </a:t>
            </a:r>
            <a:r>
              <a:rPr lang="en-GB" sz="1600" b="0" i="0" dirty="0" err="1"/>
              <a:t>konzerve</a:t>
            </a:r>
            <a:r>
              <a:rPr lang="en-GB" sz="1600" b="0" i="0" dirty="0"/>
              <a:t>, </a:t>
            </a:r>
            <a:r>
              <a:rPr lang="en-GB" sz="1600" b="0" i="0" dirty="0" err="1"/>
              <a:t>ambalaža</a:t>
            </a:r>
            <a:r>
              <a:rPr lang="en-GB" sz="1600" b="0" i="0" dirty="0"/>
              <a:t> </a:t>
            </a:r>
            <a:r>
              <a:rPr lang="en-GB" sz="1600" b="0" i="0" dirty="0" err="1"/>
              <a:t>različitih</a:t>
            </a:r>
            <a:r>
              <a:rPr lang="en-GB" sz="1600" b="0" i="0" dirty="0"/>
              <a:t> </a:t>
            </a:r>
            <a:r>
              <a:rPr lang="en-GB" sz="1600" b="0" i="0" dirty="0" err="1"/>
              <a:t>sokova</a:t>
            </a:r>
            <a:r>
              <a:rPr lang="en-GB" sz="1600" b="0" i="0" dirty="0"/>
              <a:t> </a:t>
            </a:r>
            <a:r>
              <a:rPr lang="en-GB" sz="1600" b="0" i="0" dirty="0" err="1"/>
              <a:t>i</a:t>
            </a:r>
            <a:r>
              <a:rPr lang="en-GB" sz="1600" b="0" i="0" dirty="0"/>
              <a:t> </a:t>
            </a:r>
            <a:r>
              <a:rPr lang="en-GB" sz="1600" b="0" i="0" dirty="0" err="1"/>
              <a:t>plastične</a:t>
            </a:r>
            <a:r>
              <a:rPr lang="en-GB" sz="1600" b="0" i="0" dirty="0"/>
              <a:t> </a:t>
            </a:r>
            <a:r>
              <a:rPr lang="en-GB" sz="1600" b="0" i="0" dirty="0" err="1"/>
              <a:t>bočice</a:t>
            </a:r>
            <a:r>
              <a:rPr lang="en-GB" sz="1600" b="0" i="0" dirty="0"/>
              <a:t> za </a:t>
            </a:r>
            <a:r>
              <a:rPr lang="en-GB" sz="1600" b="0" i="0" dirty="0" err="1"/>
              <a:t>vodu</a:t>
            </a:r>
            <a:r>
              <a:rPr lang="en-GB" sz="1600" b="0" i="0" dirty="0"/>
              <a:t>).</a:t>
            </a:r>
            <a:endParaRPr lang="en-US" sz="1600" dirty="0"/>
          </a:p>
          <a:p>
            <a:pPr lvl="0"/>
            <a:r>
              <a:rPr lang="hr-HR" sz="1600" dirty="0"/>
              <a:t>- pravilnik: 40 mg/kg tjelesne težine</a:t>
            </a:r>
            <a:endParaRPr lang="en-US" sz="1600" dirty="0"/>
          </a:p>
          <a:p>
            <a:pPr lvl="0"/>
            <a:r>
              <a:rPr lang="hr-HR" sz="1600" dirty="0"/>
              <a:t>- posljedice unosa u organizam: nakuplja se u mozgu i živčanom sustavu, a upravo su to mjesta nastanka Alzheimerove i Parkinsonove bolesti. Od 50 do 150 mikrograma aluminija na dan djeluje na razgradnju moždanih stanica. </a:t>
            </a:r>
            <a:endParaRPr lang="en-US" sz="1600" dirty="0"/>
          </a:p>
        </p:txBody>
      </p:sp>
    </p:spTree>
    <p:extLst>
      <p:ext uri="{BB962C8B-B14F-4D97-AF65-F5344CB8AC3E}">
        <p14:creationId xmlns:p14="http://schemas.microsoft.com/office/powerpoint/2010/main" val="2913194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F74C2B3B-4A7E-4074-950D-65CF8E7A78B6}"/>
              </a:ext>
            </a:extLst>
          </p:cNvPr>
          <p:cNvSpPr>
            <a:spLocks noGrp="1"/>
          </p:cNvSpPr>
          <p:nvPr>
            <p:ph type="title"/>
          </p:nvPr>
        </p:nvSpPr>
        <p:spPr>
          <a:xfrm>
            <a:off x="686834" y="1153572"/>
            <a:ext cx="3200400" cy="4461163"/>
          </a:xfrm>
        </p:spPr>
        <p:txBody>
          <a:bodyPr>
            <a:normAutofit/>
          </a:bodyPr>
          <a:lstStyle/>
          <a:p>
            <a:r>
              <a:rPr lang="hr-HR" b="1">
                <a:solidFill>
                  <a:srgbClr val="FFFFFF"/>
                </a:solidFill>
              </a:rPr>
              <a:t>Taloženje u stanicama</a:t>
            </a:r>
            <a:endParaRPr lang="hr-H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Rezervirano mjesto sadržaja 2">
            <a:extLst>
              <a:ext uri="{FF2B5EF4-FFF2-40B4-BE49-F238E27FC236}">
                <a16:creationId xmlns:a16="http://schemas.microsoft.com/office/drawing/2014/main" id="{61C6367F-6457-4712-815A-43009F01DB24}"/>
              </a:ext>
            </a:extLst>
          </p:cNvPr>
          <p:cNvSpPr>
            <a:spLocks noGrp="1"/>
          </p:cNvSpPr>
          <p:nvPr>
            <p:ph idx="1"/>
          </p:nvPr>
        </p:nvSpPr>
        <p:spPr>
          <a:xfrm>
            <a:off x="4447308" y="591344"/>
            <a:ext cx="6906491" cy="5585619"/>
          </a:xfrm>
        </p:spPr>
        <p:txBody>
          <a:bodyPr anchor="ctr">
            <a:normAutofit/>
          </a:bodyPr>
          <a:lstStyle/>
          <a:p>
            <a:r>
              <a:rPr lang="hr-HR" sz="2400" dirty="0"/>
              <a:t>Uneseni u organizam, teški metali se talože u masnim i vezivnim tkivima, a kad tamo više za njih nema mjesta, taložit će se u organima, kostima, u svim stanicama tijela. </a:t>
            </a:r>
          </a:p>
          <a:p>
            <a:r>
              <a:rPr lang="hr-HR" sz="2400" dirty="0"/>
              <a:t>Kako im i samo ime govori, oni su teški pa iz stanica istiskuju laganije, tijelu nužne elemente – vitamine i minerale, onemogućujući metaboličke procese i stvaranje enzima nužno potrebnih za zdravlje i život. </a:t>
            </a:r>
          </a:p>
          <a:p>
            <a:r>
              <a:rPr lang="hr-HR" sz="2400" dirty="0"/>
              <a:t>Kad se „udruže“ s nasljednim genskim kodom, izazivaju i promjene koje mogu uzrokovati stvaranje karcinoma. </a:t>
            </a:r>
          </a:p>
          <a:p>
            <a:r>
              <a:rPr lang="hr-HR" sz="2400" dirty="0"/>
              <a:t>Teški metali udruženi s drugim štetnim organizmima i tvarima u našem tijelu imaju još jače negativno djelovanje.</a:t>
            </a:r>
          </a:p>
          <a:p>
            <a:endParaRPr lang="hr-HR" sz="2400"/>
          </a:p>
        </p:txBody>
      </p:sp>
    </p:spTree>
    <p:extLst>
      <p:ext uri="{BB962C8B-B14F-4D97-AF65-F5344CB8AC3E}">
        <p14:creationId xmlns:p14="http://schemas.microsoft.com/office/powerpoint/2010/main" val="2162452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FB0BF485-5C76-4EBE-BCC3-CCA62713ED41}"/>
              </a:ext>
            </a:extLst>
          </p:cNvPr>
          <p:cNvSpPr>
            <a:spLocks noGrp="1"/>
          </p:cNvSpPr>
          <p:nvPr>
            <p:ph type="title"/>
          </p:nvPr>
        </p:nvSpPr>
        <p:spPr>
          <a:xfrm>
            <a:off x="686834" y="1153572"/>
            <a:ext cx="3200400" cy="4461163"/>
          </a:xfrm>
        </p:spPr>
        <p:txBody>
          <a:bodyPr>
            <a:normAutofit/>
          </a:bodyPr>
          <a:lstStyle/>
          <a:p>
            <a:endParaRPr lang="hr-H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Rezervirano mjesto sadržaja 2">
            <a:extLst>
              <a:ext uri="{FF2B5EF4-FFF2-40B4-BE49-F238E27FC236}">
                <a16:creationId xmlns:a16="http://schemas.microsoft.com/office/drawing/2014/main" id="{52AA8730-E6CE-4CEE-A4B4-ADE3D5C34E6E}"/>
              </a:ext>
            </a:extLst>
          </p:cNvPr>
          <p:cNvSpPr>
            <a:spLocks noGrp="1"/>
          </p:cNvSpPr>
          <p:nvPr>
            <p:ph idx="1"/>
          </p:nvPr>
        </p:nvSpPr>
        <p:spPr>
          <a:xfrm>
            <a:off x="4447308" y="591344"/>
            <a:ext cx="6906491" cy="5585619"/>
          </a:xfrm>
        </p:spPr>
        <p:txBody>
          <a:bodyPr anchor="ctr">
            <a:normAutofit/>
          </a:bodyPr>
          <a:lstStyle/>
          <a:p>
            <a:r>
              <a:rPr lang="hr-HR" dirty="0"/>
              <a:t>Na primjer, patogene bakterije zajedno sa živom, prvenstveno prisutnom u amalgamskim zubnim plombama, čine naš organizam otpornim na djelovanje antibiotika, a i gljivice i plijesni „vole“ teške metale, zbog čega je, primjerice, </a:t>
            </a:r>
            <a:r>
              <a:rPr lang="hr-HR" dirty="0" err="1"/>
              <a:t>Candidu</a:t>
            </a:r>
            <a:r>
              <a:rPr lang="hr-HR" dirty="0"/>
              <a:t> </a:t>
            </a:r>
            <a:r>
              <a:rPr lang="hr-HR" dirty="0" err="1"/>
              <a:t>albicans</a:t>
            </a:r>
            <a:r>
              <a:rPr lang="hr-HR" dirty="0"/>
              <a:t> iz tijela nemoguće odstraniti ako se organizam ne očisti i od žive, s kojom </a:t>
            </a:r>
            <a:r>
              <a:rPr lang="hr-HR" dirty="0" err="1"/>
              <a:t>Candida</a:t>
            </a:r>
            <a:r>
              <a:rPr lang="hr-HR" dirty="0"/>
              <a:t> jača.</a:t>
            </a:r>
          </a:p>
        </p:txBody>
      </p:sp>
    </p:spTree>
    <p:extLst>
      <p:ext uri="{BB962C8B-B14F-4D97-AF65-F5344CB8AC3E}">
        <p14:creationId xmlns:p14="http://schemas.microsoft.com/office/powerpoint/2010/main" val="6567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ED35137E-9F4B-44CA-AAEA-4CC74C20A4FE}"/>
              </a:ext>
            </a:extLst>
          </p:cNvPr>
          <p:cNvSpPr>
            <a:spLocks noGrp="1"/>
          </p:cNvSpPr>
          <p:nvPr>
            <p:ph type="title"/>
          </p:nvPr>
        </p:nvSpPr>
        <p:spPr>
          <a:xfrm>
            <a:off x="686834" y="1153572"/>
            <a:ext cx="3200400" cy="4461163"/>
          </a:xfrm>
        </p:spPr>
        <p:txBody>
          <a:bodyPr>
            <a:normAutofit/>
          </a:bodyPr>
          <a:lstStyle/>
          <a:p>
            <a:endParaRPr lang="hr-H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Rezervirano mjesto sadržaja 2">
            <a:extLst>
              <a:ext uri="{FF2B5EF4-FFF2-40B4-BE49-F238E27FC236}">
                <a16:creationId xmlns:a16="http://schemas.microsoft.com/office/drawing/2014/main" id="{E788EAEE-E2C6-442F-AEC1-89B11A18F3D9}"/>
              </a:ext>
            </a:extLst>
          </p:cNvPr>
          <p:cNvSpPr>
            <a:spLocks noGrp="1"/>
          </p:cNvSpPr>
          <p:nvPr>
            <p:ph idx="1"/>
          </p:nvPr>
        </p:nvSpPr>
        <p:spPr>
          <a:xfrm>
            <a:off x="4447308" y="591344"/>
            <a:ext cx="6906491" cy="5585619"/>
          </a:xfrm>
        </p:spPr>
        <p:txBody>
          <a:bodyPr anchor="ctr">
            <a:normAutofit/>
          </a:bodyPr>
          <a:lstStyle/>
          <a:p>
            <a:r>
              <a:rPr lang="hr-HR"/>
              <a:t>U spoju s bjelančevinama i spojevima sumpora teški metali uzrokuju razvoj autoimunih bolesti jer naš imunosni sustav te spojeve prepoznaje kao toksine pa napada stanice opterećene teškim metalima. </a:t>
            </a:r>
          </a:p>
        </p:txBody>
      </p:sp>
    </p:spTree>
    <p:extLst>
      <p:ext uri="{BB962C8B-B14F-4D97-AF65-F5344CB8AC3E}">
        <p14:creationId xmlns:p14="http://schemas.microsoft.com/office/powerpoint/2010/main" val="2041854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FC2C4C56-A45F-4808-854A-E352B1B864F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b="1" kern="1200">
                <a:solidFill>
                  <a:srgbClr val="FFFFFF"/>
                </a:solidFill>
                <a:latin typeface="+mj-lt"/>
                <a:ea typeface="+mj-ea"/>
                <a:cs typeface="+mj-cs"/>
              </a:rPr>
              <a:t>POVLAČENJE PROIZVODA S TRŽIŠTA ZBOG TEŠKIH METALA:</a:t>
            </a:r>
            <a:endParaRPr lang="en-US" sz="3300" kern="1200">
              <a:solidFill>
                <a:srgbClr val="FFFFFF"/>
              </a:solidFill>
              <a:latin typeface="+mj-lt"/>
              <a:ea typeface="+mj-ea"/>
              <a:cs typeface="+mj-cs"/>
            </a:endParaRPr>
          </a:p>
        </p:txBody>
      </p:sp>
      <p:graphicFrame>
        <p:nvGraphicFramePr>
          <p:cNvPr id="5" name="Rezervirano mjesto sadržaja 2">
            <a:extLst>
              <a:ext uri="{FF2B5EF4-FFF2-40B4-BE49-F238E27FC236}">
                <a16:creationId xmlns:a16="http://schemas.microsoft.com/office/drawing/2014/main" id="{B08609A1-A79F-A3CE-33F5-B80008A0B39B}"/>
              </a:ext>
            </a:extLst>
          </p:cNvPr>
          <p:cNvGraphicFramePr>
            <a:graphicFrameLocks noGrp="1"/>
          </p:cNvGraphicFramePr>
          <p:nvPr>
            <p:ph idx="1"/>
            <p:extLst>
              <p:ext uri="{D42A27DB-BD31-4B8C-83A1-F6EECF244321}">
                <p14:modId xmlns:p14="http://schemas.microsoft.com/office/powerpoint/2010/main" val="32601721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2678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3BEB5586-202F-49E3-BF41-A7C8D91E13FB}"/>
              </a:ext>
            </a:extLst>
          </p:cNvPr>
          <p:cNvSpPr>
            <a:spLocks noGrp="1"/>
          </p:cNvSpPr>
          <p:nvPr>
            <p:ph type="title"/>
          </p:nvPr>
        </p:nvSpPr>
        <p:spPr>
          <a:xfrm>
            <a:off x="686834" y="1153572"/>
            <a:ext cx="3200400" cy="4461163"/>
          </a:xfrm>
        </p:spPr>
        <p:txBody>
          <a:bodyPr>
            <a:normAutofit/>
          </a:bodyPr>
          <a:lstStyle/>
          <a:p>
            <a:r>
              <a:rPr lang="hr-HR" b="1">
                <a:solidFill>
                  <a:srgbClr val="FFFFFF"/>
                </a:solidFill>
              </a:rPr>
              <a:t>Čišćenje organizma od teških metala i toksina</a:t>
            </a:r>
            <a:endParaRPr lang="hr-H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Rezervirano mjesto sadržaja 2">
            <a:extLst>
              <a:ext uri="{FF2B5EF4-FFF2-40B4-BE49-F238E27FC236}">
                <a16:creationId xmlns:a16="http://schemas.microsoft.com/office/drawing/2014/main" id="{3C69047D-CBD2-4272-8B2D-E52165AE11CE}"/>
              </a:ext>
            </a:extLst>
          </p:cNvPr>
          <p:cNvSpPr>
            <a:spLocks noGrp="1"/>
          </p:cNvSpPr>
          <p:nvPr>
            <p:ph idx="1"/>
          </p:nvPr>
        </p:nvSpPr>
        <p:spPr>
          <a:xfrm>
            <a:off x="4447308" y="591344"/>
            <a:ext cx="6906491" cy="5585619"/>
          </a:xfrm>
        </p:spPr>
        <p:txBody>
          <a:bodyPr anchor="ctr">
            <a:normAutofit/>
          </a:bodyPr>
          <a:lstStyle/>
          <a:p>
            <a:r>
              <a:rPr lang="hr-HR" dirty="0"/>
              <a:t>Ima jako puno metoda čišćenja, kao npr. </a:t>
            </a:r>
            <a:r>
              <a:rPr lang="hr-HR" dirty="0" err="1"/>
              <a:t>autofagija</a:t>
            </a:r>
            <a:r>
              <a:rPr lang="hr-HR" dirty="0"/>
              <a:t>, sokovi od hladno </a:t>
            </a:r>
            <a:r>
              <a:rPr lang="hr-HR" dirty="0" err="1"/>
              <a:t>cjeđenog</a:t>
            </a:r>
            <a:r>
              <a:rPr lang="hr-HR" dirty="0"/>
              <a:t> voća i povrća, pomoću dodataka prehrani</a:t>
            </a:r>
          </a:p>
          <a:p>
            <a:pPr marL="0" indent="0">
              <a:buNone/>
            </a:pPr>
            <a:endParaRPr lang="hr-HR" dirty="0"/>
          </a:p>
        </p:txBody>
      </p:sp>
    </p:spTree>
    <p:extLst>
      <p:ext uri="{BB962C8B-B14F-4D97-AF65-F5344CB8AC3E}">
        <p14:creationId xmlns:p14="http://schemas.microsoft.com/office/powerpoint/2010/main" val="2048339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AAC16F99-70E5-41CA-A8A4-1DD80F415D76}"/>
              </a:ext>
            </a:extLst>
          </p:cNvPr>
          <p:cNvSpPr>
            <a:spLocks noGrp="1"/>
          </p:cNvSpPr>
          <p:nvPr>
            <p:ph type="title"/>
          </p:nvPr>
        </p:nvSpPr>
        <p:spPr>
          <a:xfrm>
            <a:off x="686834" y="1153572"/>
            <a:ext cx="3200400" cy="4461163"/>
          </a:xfrm>
        </p:spPr>
        <p:txBody>
          <a:bodyPr>
            <a:normAutofit/>
          </a:bodyPr>
          <a:lstStyle/>
          <a:p>
            <a:r>
              <a:rPr lang="hr-HR">
                <a:solidFill>
                  <a:srgbClr val="FFFFFF"/>
                </a:solidFill>
              </a:rPr>
              <a:t>Sadržaj:</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Rezervirano mjesto sadržaja 2">
            <a:extLst>
              <a:ext uri="{FF2B5EF4-FFF2-40B4-BE49-F238E27FC236}">
                <a16:creationId xmlns:a16="http://schemas.microsoft.com/office/drawing/2014/main" id="{FCC9EA48-B38D-49DE-87A4-444876035E22}"/>
              </a:ext>
            </a:extLst>
          </p:cNvPr>
          <p:cNvSpPr>
            <a:spLocks noGrp="1"/>
          </p:cNvSpPr>
          <p:nvPr>
            <p:ph idx="1"/>
          </p:nvPr>
        </p:nvSpPr>
        <p:spPr>
          <a:xfrm>
            <a:off x="4447308" y="591344"/>
            <a:ext cx="6906491" cy="5585619"/>
          </a:xfrm>
        </p:spPr>
        <p:txBody>
          <a:bodyPr anchor="ctr">
            <a:normAutofit/>
          </a:bodyPr>
          <a:lstStyle/>
          <a:p>
            <a:r>
              <a:rPr lang="hr-HR" dirty="0"/>
              <a:t>Ishodi</a:t>
            </a:r>
          </a:p>
          <a:p>
            <a:r>
              <a:rPr lang="hr-HR" dirty="0"/>
              <a:t>Uvod</a:t>
            </a:r>
          </a:p>
          <a:p>
            <a:r>
              <a:rPr lang="hr-HR" dirty="0"/>
              <a:t>Definicija teških metala</a:t>
            </a:r>
          </a:p>
          <a:p>
            <a:r>
              <a:rPr lang="hr-HR" dirty="0"/>
              <a:t>Izvori teških metala</a:t>
            </a:r>
          </a:p>
          <a:p>
            <a:r>
              <a:rPr lang="hr-HR" dirty="0"/>
              <a:t>Pravilnik o teškim metalima</a:t>
            </a:r>
          </a:p>
          <a:p>
            <a:r>
              <a:rPr lang="hr-HR" dirty="0"/>
              <a:t>Arsen, kadmij, olovo, živa, selen, željezo, aluminij</a:t>
            </a:r>
          </a:p>
          <a:p>
            <a:r>
              <a:rPr lang="hr-HR" dirty="0"/>
              <a:t>Taloženje u stanicama</a:t>
            </a:r>
          </a:p>
          <a:p>
            <a:r>
              <a:rPr lang="hr-HR" dirty="0"/>
              <a:t>Povlačenje proizvoda s tržišta</a:t>
            </a:r>
          </a:p>
          <a:p>
            <a:r>
              <a:rPr lang="hr-HR" dirty="0"/>
              <a:t>Zaključak </a:t>
            </a:r>
          </a:p>
          <a:p>
            <a:r>
              <a:rPr lang="hr-HR" dirty="0"/>
              <a:t>Literatura</a:t>
            </a:r>
          </a:p>
          <a:p>
            <a:endParaRPr lang="hr-HR" dirty="0"/>
          </a:p>
        </p:txBody>
      </p:sp>
    </p:spTree>
    <p:extLst>
      <p:ext uri="{BB962C8B-B14F-4D97-AF65-F5344CB8AC3E}">
        <p14:creationId xmlns:p14="http://schemas.microsoft.com/office/powerpoint/2010/main" val="1865306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54A4183A-21BD-4908-91FD-FF3D86D88F04}"/>
              </a:ext>
            </a:extLst>
          </p:cNvPr>
          <p:cNvSpPr>
            <a:spLocks noGrp="1"/>
          </p:cNvSpPr>
          <p:nvPr>
            <p:ph type="title"/>
          </p:nvPr>
        </p:nvSpPr>
        <p:spPr>
          <a:xfrm>
            <a:off x="686834" y="1153572"/>
            <a:ext cx="3200400" cy="4461163"/>
          </a:xfrm>
        </p:spPr>
        <p:txBody>
          <a:bodyPr>
            <a:normAutofit/>
          </a:bodyPr>
          <a:lstStyle/>
          <a:p>
            <a:r>
              <a:rPr lang="hr-HR">
                <a:solidFill>
                  <a:srgbClr val="FFFFFF"/>
                </a:solidFill>
              </a:rPr>
              <a:t>ZAKLJUČAK:</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Rezervirano mjesto sadržaja 2">
            <a:extLst>
              <a:ext uri="{FF2B5EF4-FFF2-40B4-BE49-F238E27FC236}">
                <a16:creationId xmlns:a16="http://schemas.microsoft.com/office/drawing/2014/main" id="{8515CB39-0601-49DC-ACBC-5EE309B4C57C}"/>
              </a:ext>
            </a:extLst>
          </p:cNvPr>
          <p:cNvSpPr>
            <a:spLocks noGrp="1"/>
          </p:cNvSpPr>
          <p:nvPr>
            <p:ph idx="1"/>
          </p:nvPr>
        </p:nvSpPr>
        <p:spPr>
          <a:xfrm>
            <a:off x="4447308" y="591344"/>
            <a:ext cx="6906491" cy="5585619"/>
          </a:xfrm>
        </p:spPr>
        <p:txBody>
          <a:bodyPr anchor="ctr">
            <a:normAutofit/>
          </a:bodyPr>
          <a:lstStyle/>
          <a:p>
            <a:r>
              <a:rPr lang="en-GB" b="0" i="0" dirty="0" err="1">
                <a:effectLst/>
                <a:ea typeface="Cambria" panose="02040503050406030204" pitchFamily="18" charset="0"/>
              </a:rPr>
              <a:t>Želimo</a:t>
            </a:r>
            <a:r>
              <a:rPr lang="en-GB" b="0" i="0" dirty="0">
                <a:effectLst/>
                <a:ea typeface="Cambria" panose="02040503050406030204" pitchFamily="18" charset="0"/>
              </a:rPr>
              <a:t> li, </a:t>
            </a:r>
            <a:r>
              <a:rPr lang="en-GB" b="0" i="0" dirty="0" err="1">
                <a:effectLst/>
                <a:ea typeface="Cambria" panose="02040503050406030204" pitchFamily="18" charset="0"/>
              </a:rPr>
              <a:t>stoga</a:t>
            </a:r>
            <a:r>
              <a:rPr lang="en-GB" b="0" i="0" dirty="0">
                <a:effectLst/>
                <a:ea typeface="Cambria" panose="02040503050406030204" pitchFamily="18" charset="0"/>
              </a:rPr>
              <a:t>, </a:t>
            </a:r>
            <a:r>
              <a:rPr lang="en-GB" b="0" i="0" dirty="0" err="1">
                <a:effectLst/>
                <a:ea typeface="Cambria" panose="02040503050406030204" pitchFamily="18" charset="0"/>
              </a:rPr>
              <a:t>živjeti</a:t>
            </a:r>
            <a:r>
              <a:rPr lang="en-GB" b="0" i="0" dirty="0">
                <a:effectLst/>
                <a:ea typeface="Cambria" panose="02040503050406030204" pitchFamily="18" charset="0"/>
              </a:rPr>
              <a:t> </a:t>
            </a:r>
            <a:r>
              <a:rPr lang="en-GB" b="0" i="0" dirty="0" err="1">
                <a:effectLst/>
                <a:ea typeface="Cambria" panose="02040503050406030204" pitchFamily="18" charset="0"/>
              </a:rPr>
              <a:t>zdravije</a:t>
            </a:r>
            <a:r>
              <a:rPr lang="en-GB" b="0" i="0" dirty="0">
                <a:effectLst/>
                <a:ea typeface="Cambria" panose="02040503050406030204" pitchFamily="18" charset="0"/>
              </a:rPr>
              <a:t>, </a:t>
            </a:r>
            <a:r>
              <a:rPr lang="en-GB" b="0" i="0" dirty="0" err="1">
                <a:effectLst/>
                <a:ea typeface="Cambria" panose="02040503050406030204" pitchFamily="18" charset="0"/>
              </a:rPr>
              <a:t>moramo</a:t>
            </a:r>
            <a:r>
              <a:rPr lang="en-GB" b="0" i="0" dirty="0">
                <a:effectLst/>
                <a:ea typeface="Cambria" panose="02040503050406030204" pitchFamily="18" charset="0"/>
              </a:rPr>
              <a:t> </a:t>
            </a:r>
            <a:r>
              <a:rPr lang="en-GB" b="0" i="0" dirty="0" err="1">
                <a:effectLst/>
                <a:ea typeface="Cambria" panose="02040503050406030204" pitchFamily="18" charset="0"/>
              </a:rPr>
              <a:t>sami</a:t>
            </a:r>
            <a:r>
              <a:rPr lang="en-GB" b="0" i="0" dirty="0">
                <a:effectLst/>
                <a:ea typeface="Cambria" panose="02040503050406030204" pitchFamily="18" charset="0"/>
              </a:rPr>
              <a:t> </a:t>
            </a:r>
            <a:r>
              <a:rPr lang="en-GB" b="0" i="0" dirty="0" err="1">
                <a:effectLst/>
                <a:ea typeface="Cambria" panose="02040503050406030204" pitchFamily="18" charset="0"/>
              </a:rPr>
              <a:t>preuzeti</a:t>
            </a:r>
            <a:r>
              <a:rPr lang="en-GB" b="0" i="0" dirty="0">
                <a:effectLst/>
                <a:ea typeface="Cambria" panose="02040503050406030204" pitchFamily="18" charset="0"/>
              </a:rPr>
              <a:t> </a:t>
            </a:r>
            <a:r>
              <a:rPr lang="en-GB" b="0" i="0" dirty="0" err="1">
                <a:effectLst/>
                <a:ea typeface="Cambria" panose="02040503050406030204" pitchFamily="18" charset="0"/>
              </a:rPr>
              <a:t>odgovornost</a:t>
            </a:r>
            <a:r>
              <a:rPr lang="en-GB" b="0" i="0" dirty="0">
                <a:effectLst/>
                <a:ea typeface="Cambria" panose="02040503050406030204" pitchFamily="18" charset="0"/>
              </a:rPr>
              <a:t> </a:t>
            </a:r>
            <a:r>
              <a:rPr lang="en-GB" b="0" i="0" dirty="0" err="1">
                <a:effectLst/>
                <a:ea typeface="Cambria" panose="02040503050406030204" pitchFamily="18" charset="0"/>
              </a:rPr>
              <a:t>i</a:t>
            </a:r>
            <a:r>
              <a:rPr lang="en-GB" b="0" i="0" dirty="0">
                <a:effectLst/>
                <a:ea typeface="Cambria" panose="02040503050406030204" pitchFamily="18" charset="0"/>
              </a:rPr>
              <a:t> </a:t>
            </a:r>
            <a:r>
              <a:rPr lang="en-GB" b="0" i="0" dirty="0" err="1">
                <a:effectLst/>
                <a:ea typeface="Cambria" panose="02040503050406030204" pitchFamily="18" charset="0"/>
              </a:rPr>
              <a:t>biti</a:t>
            </a:r>
            <a:r>
              <a:rPr lang="en-GB" b="0" i="0" dirty="0">
                <a:effectLst/>
                <a:ea typeface="Cambria" panose="02040503050406030204" pitchFamily="18" charset="0"/>
              </a:rPr>
              <a:t> </a:t>
            </a:r>
            <a:r>
              <a:rPr lang="en-GB" b="0" i="0" dirty="0" err="1">
                <a:effectLst/>
                <a:ea typeface="Cambria" panose="02040503050406030204" pitchFamily="18" charset="0"/>
              </a:rPr>
              <a:t>svjesni</a:t>
            </a:r>
            <a:r>
              <a:rPr lang="en-GB" b="0" i="0" dirty="0">
                <a:effectLst/>
                <a:ea typeface="Cambria" panose="02040503050406030204" pitchFamily="18" charset="0"/>
              </a:rPr>
              <a:t> </a:t>
            </a:r>
            <a:r>
              <a:rPr lang="en-GB" b="0" i="0" dirty="0" err="1">
                <a:effectLst/>
                <a:ea typeface="Cambria" panose="02040503050406030204" pitchFamily="18" charset="0"/>
              </a:rPr>
              <a:t>okoliša</a:t>
            </a:r>
            <a:r>
              <a:rPr lang="en-GB" b="0" i="0" dirty="0">
                <a:effectLst/>
                <a:ea typeface="Cambria" panose="02040503050406030204" pitchFamily="18" charset="0"/>
              </a:rPr>
              <a:t> u </a:t>
            </a:r>
            <a:r>
              <a:rPr lang="en-GB" b="0" i="0" dirty="0" err="1">
                <a:effectLst/>
                <a:ea typeface="Cambria" panose="02040503050406030204" pitchFamily="18" charset="0"/>
              </a:rPr>
              <a:t>kojemu</a:t>
            </a:r>
            <a:r>
              <a:rPr lang="en-GB" b="0" i="0" dirty="0">
                <a:effectLst/>
                <a:ea typeface="Cambria" panose="02040503050406030204" pitchFamily="18" charset="0"/>
              </a:rPr>
              <a:t> </a:t>
            </a:r>
            <a:r>
              <a:rPr lang="en-GB" b="0" i="0" dirty="0" err="1">
                <a:effectLst/>
                <a:ea typeface="Cambria" panose="02040503050406030204" pitchFamily="18" charset="0"/>
              </a:rPr>
              <a:t>živimo</a:t>
            </a:r>
            <a:r>
              <a:rPr lang="en-GB" b="0" i="0" dirty="0">
                <a:effectLst/>
                <a:ea typeface="Cambria" panose="02040503050406030204" pitchFamily="18" charset="0"/>
              </a:rPr>
              <a:t>, </a:t>
            </a:r>
            <a:r>
              <a:rPr lang="en-GB" b="0" i="0" dirty="0" err="1">
                <a:effectLst/>
                <a:ea typeface="Cambria" panose="02040503050406030204" pitchFamily="18" charset="0"/>
              </a:rPr>
              <a:t>kao</a:t>
            </a:r>
            <a:r>
              <a:rPr lang="en-GB" b="0" i="0" dirty="0">
                <a:effectLst/>
                <a:ea typeface="Cambria" panose="02040503050406030204" pitchFamily="18" charset="0"/>
              </a:rPr>
              <a:t> </a:t>
            </a:r>
            <a:r>
              <a:rPr lang="en-GB" b="0" i="0" dirty="0" err="1">
                <a:effectLst/>
                <a:ea typeface="Cambria" panose="02040503050406030204" pitchFamily="18" charset="0"/>
              </a:rPr>
              <a:t>i</a:t>
            </a:r>
            <a:r>
              <a:rPr lang="en-GB" b="0" i="0" dirty="0">
                <a:effectLst/>
                <a:ea typeface="Cambria" panose="02040503050406030204" pitchFamily="18" charset="0"/>
              </a:rPr>
              <a:t> </a:t>
            </a:r>
            <a:r>
              <a:rPr lang="en-GB" b="0" i="0" dirty="0" err="1">
                <a:effectLst/>
                <a:ea typeface="Cambria" panose="02040503050406030204" pitchFamily="18" charset="0"/>
              </a:rPr>
              <a:t>hrane</a:t>
            </a:r>
            <a:r>
              <a:rPr lang="en-GB" b="0" i="0" dirty="0">
                <a:effectLst/>
                <a:ea typeface="Cambria" panose="02040503050406030204" pitchFamily="18" charset="0"/>
              </a:rPr>
              <a:t> </a:t>
            </a:r>
            <a:r>
              <a:rPr lang="en-GB" b="0" i="0" dirty="0" err="1">
                <a:effectLst/>
                <a:ea typeface="Cambria" panose="02040503050406030204" pitchFamily="18" charset="0"/>
              </a:rPr>
              <a:t>i</a:t>
            </a:r>
            <a:r>
              <a:rPr lang="en-GB" b="0" i="0" dirty="0">
                <a:effectLst/>
                <a:ea typeface="Cambria" panose="02040503050406030204" pitchFamily="18" charset="0"/>
              </a:rPr>
              <a:t> </a:t>
            </a:r>
            <a:r>
              <a:rPr lang="en-GB" b="0" i="0" dirty="0" err="1">
                <a:effectLst/>
                <a:ea typeface="Cambria" panose="02040503050406030204" pitchFamily="18" charset="0"/>
              </a:rPr>
              <a:t>vode</a:t>
            </a:r>
            <a:r>
              <a:rPr lang="en-GB" b="0" i="0" dirty="0">
                <a:effectLst/>
                <a:ea typeface="Cambria" panose="02040503050406030204" pitchFamily="18" charset="0"/>
              </a:rPr>
              <a:t> </a:t>
            </a:r>
            <a:r>
              <a:rPr lang="en-GB" b="0" i="0" dirty="0" err="1">
                <a:effectLst/>
                <a:ea typeface="Cambria" panose="02040503050406030204" pitchFamily="18" charset="0"/>
              </a:rPr>
              <a:t>koju</a:t>
            </a:r>
            <a:r>
              <a:rPr lang="en-GB" b="0" i="0" dirty="0">
                <a:effectLst/>
                <a:ea typeface="Cambria" panose="02040503050406030204" pitchFamily="18" charset="0"/>
              </a:rPr>
              <a:t> </a:t>
            </a:r>
            <a:r>
              <a:rPr lang="en-GB" b="0" i="0" dirty="0" err="1">
                <a:effectLst/>
                <a:ea typeface="Cambria" panose="02040503050406030204" pitchFamily="18" charset="0"/>
              </a:rPr>
              <a:t>unosimo</a:t>
            </a:r>
            <a:r>
              <a:rPr lang="en-GB" b="0" i="0" dirty="0">
                <a:effectLst/>
                <a:ea typeface="Cambria" panose="02040503050406030204" pitchFamily="18" charset="0"/>
              </a:rPr>
              <a:t> u </a:t>
            </a:r>
            <a:r>
              <a:rPr lang="en-GB" b="0" i="0" dirty="0" err="1">
                <a:effectLst/>
                <a:ea typeface="Cambria" panose="02040503050406030204" pitchFamily="18" charset="0"/>
              </a:rPr>
              <a:t>organizam</a:t>
            </a:r>
            <a:r>
              <a:rPr lang="en-GB" b="0" i="0" dirty="0">
                <a:effectLst/>
                <a:ea typeface="Cambria" panose="02040503050406030204" pitchFamily="18" charset="0"/>
              </a:rPr>
              <a:t> </a:t>
            </a:r>
            <a:r>
              <a:rPr lang="en-GB" b="0" i="0" dirty="0" err="1">
                <a:effectLst/>
                <a:ea typeface="Cambria" panose="02040503050406030204" pitchFamily="18" charset="0"/>
              </a:rPr>
              <a:t>te</a:t>
            </a:r>
            <a:r>
              <a:rPr lang="en-GB" b="0" i="0" dirty="0">
                <a:effectLst/>
                <a:ea typeface="Cambria" panose="02040503050406030204" pitchFamily="18" charset="0"/>
              </a:rPr>
              <a:t> </a:t>
            </a:r>
            <a:r>
              <a:rPr lang="en-GB" b="0" i="0" dirty="0" err="1">
                <a:effectLst/>
                <a:ea typeface="Cambria" panose="02040503050406030204" pitchFamily="18" charset="0"/>
              </a:rPr>
              <a:t>naučiti</a:t>
            </a:r>
            <a:r>
              <a:rPr lang="en-GB" b="0" i="0" dirty="0">
                <a:effectLst/>
                <a:ea typeface="Cambria" panose="02040503050406030204" pitchFamily="18" charset="0"/>
              </a:rPr>
              <a:t> </a:t>
            </a:r>
            <a:r>
              <a:rPr lang="hr-HR" dirty="0">
                <a:ea typeface="Cambria" panose="02040503050406030204" pitchFamily="18" charset="0"/>
              </a:rPr>
              <a:t>pročistiti</a:t>
            </a:r>
            <a:r>
              <a:rPr lang="en-GB" b="0" i="0" dirty="0">
                <a:effectLst/>
                <a:ea typeface="Cambria" panose="02040503050406030204" pitchFamily="18" charset="0"/>
              </a:rPr>
              <a:t> </a:t>
            </a:r>
            <a:r>
              <a:rPr lang="en-GB" b="0" i="0" dirty="0" err="1">
                <a:effectLst/>
                <a:ea typeface="Cambria" panose="02040503050406030204" pitchFamily="18" charset="0"/>
              </a:rPr>
              <a:t>tijelo</a:t>
            </a:r>
            <a:r>
              <a:rPr lang="en-GB" b="0" i="0" dirty="0">
                <a:effectLst/>
                <a:ea typeface="Cambria" panose="02040503050406030204" pitchFamily="18" charset="0"/>
              </a:rPr>
              <a:t> </a:t>
            </a:r>
            <a:r>
              <a:rPr lang="en-GB" b="0" i="0" dirty="0" err="1">
                <a:effectLst/>
                <a:ea typeface="Cambria" panose="02040503050406030204" pitchFamily="18" charset="0"/>
              </a:rPr>
              <a:t>organskom</a:t>
            </a:r>
            <a:r>
              <a:rPr lang="en-GB" b="0" i="0" dirty="0">
                <a:effectLst/>
                <a:ea typeface="Cambria" panose="02040503050406030204" pitchFamily="18" charset="0"/>
              </a:rPr>
              <a:t> </a:t>
            </a:r>
            <a:r>
              <a:rPr lang="en-GB" b="0" i="0" dirty="0" err="1">
                <a:effectLst/>
                <a:ea typeface="Cambria" panose="02040503050406030204" pitchFamily="18" charset="0"/>
              </a:rPr>
              <a:t>hranom</a:t>
            </a:r>
            <a:r>
              <a:rPr lang="en-GB" b="0" i="0" dirty="0">
                <a:effectLst/>
                <a:ea typeface="Cambria" panose="02040503050406030204" pitchFamily="18" charset="0"/>
              </a:rPr>
              <a:t> </a:t>
            </a:r>
            <a:r>
              <a:rPr lang="en-GB" b="0" i="0" dirty="0" err="1">
                <a:effectLst/>
                <a:ea typeface="Cambria" panose="02040503050406030204" pitchFamily="18" charset="0"/>
              </a:rPr>
              <a:t>i</a:t>
            </a:r>
            <a:r>
              <a:rPr lang="en-GB" b="0" i="0" dirty="0">
                <a:effectLst/>
                <a:ea typeface="Cambria" panose="02040503050406030204" pitchFamily="18" charset="0"/>
              </a:rPr>
              <a:t> </a:t>
            </a:r>
            <a:r>
              <a:rPr lang="en-GB" b="0" i="0" dirty="0" err="1">
                <a:effectLst/>
                <a:ea typeface="Cambria" panose="02040503050406030204" pitchFamily="18" charset="0"/>
              </a:rPr>
              <a:t>napitcima</a:t>
            </a:r>
            <a:r>
              <a:rPr lang="en-GB" b="0" i="0" dirty="0">
                <a:effectLst/>
                <a:ea typeface="Cambria" panose="02040503050406030204" pitchFamily="18" charset="0"/>
              </a:rPr>
              <a:t>. </a:t>
            </a:r>
            <a:endParaRPr lang="hr-HR" b="0" i="0" dirty="0">
              <a:effectLst/>
              <a:ea typeface="Cambria" panose="02040503050406030204" pitchFamily="18" charset="0"/>
            </a:endParaRPr>
          </a:p>
          <a:p>
            <a:r>
              <a:rPr lang="hr-HR" dirty="0">
                <a:ea typeface="Cambria" panose="02040503050406030204" pitchFamily="18" charset="0"/>
              </a:rPr>
              <a:t>Sami smo odgovorni za svoje zdravlje </a:t>
            </a:r>
          </a:p>
        </p:txBody>
      </p:sp>
    </p:spTree>
    <p:extLst>
      <p:ext uri="{BB962C8B-B14F-4D97-AF65-F5344CB8AC3E}">
        <p14:creationId xmlns:p14="http://schemas.microsoft.com/office/powerpoint/2010/main" val="362373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54F06D01-2291-4E87-9319-7456F8C1398A}"/>
              </a:ext>
            </a:extLst>
          </p:cNvPr>
          <p:cNvSpPr>
            <a:spLocks noGrp="1"/>
          </p:cNvSpPr>
          <p:nvPr>
            <p:ph type="title"/>
          </p:nvPr>
        </p:nvSpPr>
        <p:spPr>
          <a:xfrm>
            <a:off x="686834" y="1153572"/>
            <a:ext cx="3200400" cy="4461163"/>
          </a:xfrm>
        </p:spPr>
        <p:txBody>
          <a:bodyPr>
            <a:normAutofit/>
          </a:bodyPr>
          <a:lstStyle/>
          <a:p>
            <a:r>
              <a:rPr lang="hr-HR" b="1">
                <a:solidFill>
                  <a:srgbClr val="FFFFFF"/>
                </a:solidFill>
              </a:rPr>
              <a:t>LITERATURA:</a:t>
            </a:r>
            <a:endParaRPr lang="hr-H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Rezervirano mjesto sadržaja 2">
            <a:extLst>
              <a:ext uri="{FF2B5EF4-FFF2-40B4-BE49-F238E27FC236}">
                <a16:creationId xmlns:a16="http://schemas.microsoft.com/office/drawing/2014/main" id="{EEA2DB05-1885-4627-BFF6-7926F5711D65}"/>
              </a:ext>
            </a:extLst>
          </p:cNvPr>
          <p:cNvSpPr>
            <a:spLocks noGrp="1"/>
          </p:cNvSpPr>
          <p:nvPr>
            <p:ph idx="1"/>
          </p:nvPr>
        </p:nvSpPr>
        <p:spPr>
          <a:xfrm>
            <a:off x="4447308" y="591344"/>
            <a:ext cx="6906491" cy="5585619"/>
          </a:xfrm>
        </p:spPr>
        <p:txBody>
          <a:bodyPr anchor="ctr">
            <a:normAutofit/>
          </a:bodyPr>
          <a:lstStyle/>
          <a:p>
            <a:pPr marL="0" indent="0">
              <a:buNone/>
            </a:pPr>
            <a:r>
              <a:rPr lang="hr-HR" sz="2600" b="0" i="0" dirty="0">
                <a:effectLst/>
                <a:latin typeface="Source Sans Pro" panose="020B0503030403020204" pitchFamily="34" charset="0"/>
              </a:rPr>
              <a:t>-</a:t>
            </a:r>
            <a:r>
              <a:rPr lang="en-GB" sz="2600" b="0" i="0" dirty="0">
                <a:effectLst/>
              </a:rPr>
              <a:t>"</a:t>
            </a:r>
            <a:r>
              <a:rPr lang="en-GB" sz="2600" b="0" i="0" dirty="0" err="1">
                <a:effectLst/>
              </a:rPr>
              <a:t>Minerali</a:t>
            </a:r>
            <a:r>
              <a:rPr lang="en-GB" sz="2600" b="0" i="0" dirty="0">
                <a:effectLst/>
              </a:rPr>
              <a:t> - </a:t>
            </a:r>
            <a:r>
              <a:rPr lang="en-GB" sz="2600" b="0" i="0" dirty="0" err="1">
                <a:effectLst/>
              </a:rPr>
              <a:t>Djelotvorne</a:t>
            </a:r>
            <a:r>
              <a:rPr lang="en-GB" sz="2600" b="0" i="0" dirty="0">
                <a:effectLst/>
              </a:rPr>
              <a:t> </a:t>
            </a:r>
            <a:r>
              <a:rPr lang="en-GB" sz="2600" b="0" i="0" dirty="0" err="1">
                <a:effectLst/>
              </a:rPr>
              <a:t>tvari</a:t>
            </a:r>
            <a:r>
              <a:rPr lang="en-GB" sz="2600" b="0" i="0" dirty="0">
                <a:effectLst/>
              </a:rPr>
              <a:t> za </a:t>
            </a:r>
            <a:r>
              <a:rPr lang="en-GB" sz="2600" b="0" i="0" dirty="0" err="1">
                <a:effectLst/>
              </a:rPr>
              <a:t>živce</a:t>
            </a:r>
            <a:r>
              <a:rPr lang="en-GB" sz="2600" b="0" i="0" dirty="0">
                <a:effectLst/>
              </a:rPr>
              <a:t> </a:t>
            </a:r>
            <a:r>
              <a:rPr lang="en-GB" sz="2600" b="0" i="0" dirty="0" err="1">
                <a:effectLst/>
              </a:rPr>
              <a:t>i</a:t>
            </a:r>
            <a:r>
              <a:rPr lang="en-GB" sz="2600" b="0" i="0" dirty="0">
                <a:effectLst/>
              </a:rPr>
              <a:t> </a:t>
            </a:r>
            <a:r>
              <a:rPr lang="en-GB" sz="2600" b="0" i="0" dirty="0" err="1">
                <a:effectLst/>
              </a:rPr>
              <a:t>mozak</a:t>
            </a:r>
            <a:r>
              <a:rPr lang="en-GB" sz="2600" b="0" i="0" dirty="0">
                <a:effectLst/>
              </a:rPr>
              <a:t>, </a:t>
            </a:r>
            <a:r>
              <a:rPr lang="en-GB" sz="2600" b="0" i="0" dirty="0" err="1">
                <a:effectLst/>
              </a:rPr>
              <a:t>Više</a:t>
            </a:r>
            <a:r>
              <a:rPr lang="en-GB" sz="2600" b="0" i="0" dirty="0">
                <a:effectLst/>
              </a:rPr>
              <a:t> </a:t>
            </a:r>
            <a:r>
              <a:rPr lang="en-GB" sz="2600" b="0" i="0" dirty="0" err="1">
                <a:effectLst/>
              </a:rPr>
              <a:t>energije</a:t>
            </a:r>
            <a:r>
              <a:rPr lang="en-GB" sz="2600" b="0" i="0" dirty="0">
                <a:effectLst/>
              </a:rPr>
              <a:t> za </a:t>
            </a:r>
            <a:r>
              <a:rPr lang="en-GB" sz="2600" b="0" i="0" dirty="0" err="1">
                <a:effectLst/>
              </a:rPr>
              <a:t>srce</a:t>
            </a:r>
            <a:r>
              <a:rPr lang="en-GB" sz="2600" b="0" i="0" dirty="0">
                <a:effectLst/>
              </a:rPr>
              <a:t> </a:t>
            </a:r>
            <a:r>
              <a:rPr lang="en-GB" sz="2600" b="0" i="0" dirty="0" err="1">
                <a:effectLst/>
              </a:rPr>
              <a:t>i</a:t>
            </a:r>
            <a:r>
              <a:rPr lang="en-GB" sz="2600" b="0" i="0" dirty="0">
                <a:effectLst/>
              </a:rPr>
              <a:t> </a:t>
            </a:r>
            <a:r>
              <a:rPr lang="en-GB" sz="2600" b="0" i="0" dirty="0" err="1">
                <a:effectLst/>
              </a:rPr>
              <a:t>krvotok</a:t>
            </a:r>
            <a:r>
              <a:rPr lang="en-GB" sz="2600" b="0" i="0" dirty="0">
                <a:effectLst/>
              </a:rPr>
              <a:t>, </a:t>
            </a:r>
            <a:r>
              <a:rPr lang="en-GB" sz="2600" b="0" i="0" dirty="0" err="1">
                <a:effectLst/>
              </a:rPr>
              <a:t>Djelotvorna</a:t>
            </a:r>
            <a:r>
              <a:rPr lang="en-GB" sz="2600" b="0" i="0" dirty="0">
                <a:effectLst/>
              </a:rPr>
              <a:t> </a:t>
            </a:r>
            <a:r>
              <a:rPr lang="en-GB" sz="2600" b="0" i="0" dirty="0" err="1">
                <a:effectLst/>
              </a:rPr>
              <a:t>zaštita</a:t>
            </a:r>
            <a:r>
              <a:rPr lang="en-GB" sz="2600" b="0" i="0" dirty="0">
                <a:effectLst/>
              </a:rPr>
              <a:t> </a:t>
            </a:r>
            <a:r>
              <a:rPr lang="en-GB" sz="2600" b="0" i="0" dirty="0" err="1">
                <a:effectLst/>
              </a:rPr>
              <a:t>stanica</a:t>
            </a:r>
            <a:r>
              <a:rPr lang="en-GB" sz="2600" b="0" i="0" dirty="0">
                <a:effectLst/>
              </a:rPr>
              <a:t> od </a:t>
            </a:r>
            <a:r>
              <a:rPr lang="en-GB" sz="2600" b="0" i="0" dirty="0" err="1">
                <a:effectLst/>
              </a:rPr>
              <a:t>raka</a:t>
            </a:r>
            <a:r>
              <a:rPr lang="en-GB" sz="2600" b="0" i="0" dirty="0">
                <a:effectLst/>
              </a:rPr>
              <a:t>", </a:t>
            </a:r>
            <a:r>
              <a:rPr lang="en-GB" sz="2600" b="0" i="0" dirty="0" err="1">
                <a:effectLst/>
              </a:rPr>
              <a:t>dr.</a:t>
            </a:r>
            <a:r>
              <a:rPr lang="en-GB" sz="2600" b="0" i="0" dirty="0">
                <a:effectLst/>
              </a:rPr>
              <a:t> Ulrich </a:t>
            </a:r>
            <a:r>
              <a:rPr lang="en-GB" sz="2600" b="0" i="0" dirty="0" err="1">
                <a:effectLst/>
              </a:rPr>
              <a:t>Strunza</a:t>
            </a:r>
            <a:r>
              <a:rPr lang="en-GB" sz="2600" b="0" i="0" dirty="0">
                <a:effectLst/>
              </a:rPr>
              <a:t> </a:t>
            </a:r>
            <a:r>
              <a:rPr lang="en-GB" sz="2600" b="0" i="0" dirty="0" err="1">
                <a:effectLst/>
              </a:rPr>
              <a:t>i</a:t>
            </a:r>
            <a:r>
              <a:rPr lang="en-GB" sz="2600" b="0" i="0" dirty="0">
                <a:effectLst/>
              </a:rPr>
              <a:t> </a:t>
            </a:r>
            <a:r>
              <a:rPr lang="en-GB" sz="2600" b="0" i="0" dirty="0" err="1">
                <a:effectLst/>
              </a:rPr>
              <a:t>Andreasa</a:t>
            </a:r>
            <a:r>
              <a:rPr lang="en-GB" sz="2600" b="0" i="0" dirty="0">
                <a:effectLst/>
              </a:rPr>
              <a:t> Joppa, </a:t>
            </a:r>
            <a:r>
              <a:rPr lang="en-GB" sz="2600" b="0" i="0" dirty="0" err="1">
                <a:effectLst/>
              </a:rPr>
              <a:t>objavljene</a:t>
            </a:r>
            <a:r>
              <a:rPr lang="en-GB" sz="2600" b="0" i="0" dirty="0">
                <a:effectLst/>
              </a:rPr>
              <a:t> u </a:t>
            </a:r>
            <a:r>
              <a:rPr lang="en-GB" sz="2600" b="0" i="0" dirty="0" err="1">
                <a:effectLst/>
              </a:rPr>
              <a:t>izdanju</a:t>
            </a:r>
            <a:r>
              <a:rPr lang="en-GB" sz="2600" b="0" i="0" dirty="0">
                <a:effectLst/>
              </a:rPr>
              <a:t> </a:t>
            </a:r>
            <a:r>
              <a:rPr lang="en-GB" sz="2600" b="0" i="0" dirty="0" err="1">
                <a:effectLst/>
              </a:rPr>
              <a:t>Mozaika</a:t>
            </a:r>
            <a:r>
              <a:rPr lang="en-GB" sz="2600" b="0" i="0" dirty="0">
                <a:effectLst/>
              </a:rPr>
              <a:t> </a:t>
            </a:r>
            <a:r>
              <a:rPr lang="en-GB" sz="2600" b="0" i="0" dirty="0" err="1">
                <a:effectLst/>
              </a:rPr>
              <a:t>knjige</a:t>
            </a:r>
            <a:r>
              <a:rPr lang="en-GB" sz="2600" b="0" i="0" dirty="0">
                <a:effectLst/>
              </a:rPr>
              <a:t>.</a:t>
            </a:r>
            <a:endParaRPr lang="hr-HR" sz="2600" b="0" i="0" dirty="0">
              <a:effectLst/>
            </a:endParaRPr>
          </a:p>
          <a:p>
            <a:pPr>
              <a:buFontTx/>
              <a:buChar char="-"/>
            </a:pPr>
            <a:r>
              <a:rPr lang="hr-HR" sz="2600" b="0" i="0" dirty="0">
                <a:effectLst/>
              </a:rPr>
              <a:t>PRAVILNIK</a:t>
            </a:r>
            <a:r>
              <a:rPr lang="hr-HR" sz="2600" dirty="0"/>
              <a:t> </a:t>
            </a:r>
            <a:r>
              <a:rPr lang="hr-HR" sz="2600" b="0" i="0" dirty="0">
                <a:effectLst/>
              </a:rPr>
              <a:t>O TOKSINIMA, METALIMA, METALOIDIMA TE DRUGIM ŠTETNIM TVARIMA KOJE SE MOGU NALAZITI U HRANI- NARODNE NOVINE</a:t>
            </a:r>
          </a:p>
          <a:p>
            <a:pPr>
              <a:buFontTx/>
              <a:buChar char="-"/>
            </a:pPr>
            <a:r>
              <a:rPr lang="en-GB" sz="2600" dirty="0"/>
              <a:t>KONTAMINATI U HRANI – PRAĆENJE, KONTROLA I POSTUPCI SMANJENJA</a:t>
            </a:r>
            <a:r>
              <a:rPr lang="hr-HR" sz="2600" dirty="0"/>
              <a:t>- </a:t>
            </a:r>
            <a:r>
              <a:rPr lang="en-GB" sz="2600" dirty="0"/>
              <a:t>Jasminka </a:t>
            </a:r>
            <a:r>
              <a:rPr lang="en-GB" sz="2600" dirty="0" err="1"/>
              <a:t>Ivančev</a:t>
            </a:r>
            <a:r>
              <a:rPr lang="en-GB" sz="2600" dirty="0"/>
              <a:t>, </a:t>
            </a:r>
            <a:r>
              <a:rPr lang="en-GB" sz="2600" dirty="0" err="1"/>
              <a:t>dipl.ing</a:t>
            </a:r>
            <a:r>
              <a:rPr lang="en-GB" sz="2600" dirty="0"/>
              <a:t>.</a:t>
            </a:r>
            <a:endParaRPr lang="hr-HR" sz="2600" b="0" i="0" dirty="0">
              <a:effectLst/>
            </a:endParaRPr>
          </a:p>
          <a:p>
            <a:pPr marL="0" indent="0">
              <a:buNone/>
            </a:pPr>
            <a:br>
              <a:rPr lang="en-GB" sz="2600" dirty="0"/>
            </a:br>
            <a:br>
              <a:rPr lang="en-GB" sz="2600" dirty="0"/>
            </a:br>
            <a:endParaRPr lang="hr-HR" sz="2600" b="1" dirty="0"/>
          </a:p>
        </p:txBody>
      </p:sp>
    </p:spTree>
    <p:extLst>
      <p:ext uri="{BB962C8B-B14F-4D97-AF65-F5344CB8AC3E}">
        <p14:creationId xmlns:p14="http://schemas.microsoft.com/office/powerpoint/2010/main" val="675357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65662009-D636-4EB9-943A-AA1D16E5F172}"/>
              </a:ext>
            </a:extLst>
          </p:cNvPr>
          <p:cNvSpPr>
            <a:spLocks noGrp="1"/>
          </p:cNvSpPr>
          <p:nvPr>
            <p:ph type="ctrTitle"/>
          </p:nvPr>
        </p:nvSpPr>
        <p:spPr>
          <a:xfrm>
            <a:off x="4038600" y="1939159"/>
            <a:ext cx="7644627" cy="2751086"/>
          </a:xfrm>
        </p:spPr>
        <p:txBody>
          <a:bodyPr>
            <a:normAutofit/>
          </a:bodyPr>
          <a:lstStyle/>
          <a:p>
            <a:pPr algn="r"/>
            <a:r>
              <a:rPr lang="hr-HR"/>
              <a:t>Hvala na pažnji!</a:t>
            </a:r>
          </a:p>
        </p:txBody>
      </p:sp>
      <p:sp>
        <p:nvSpPr>
          <p:cNvPr id="3" name="Podnaslov 2">
            <a:extLst>
              <a:ext uri="{FF2B5EF4-FFF2-40B4-BE49-F238E27FC236}">
                <a16:creationId xmlns:a16="http://schemas.microsoft.com/office/drawing/2014/main" id="{DEA4942B-8BFC-4257-8533-85CF8C6E0800}"/>
              </a:ext>
            </a:extLst>
          </p:cNvPr>
          <p:cNvSpPr>
            <a:spLocks noGrp="1"/>
          </p:cNvSpPr>
          <p:nvPr>
            <p:ph type="subTitle" idx="1"/>
          </p:nvPr>
        </p:nvSpPr>
        <p:spPr>
          <a:xfrm>
            <a:off x="4038600" y="4782320"/>
            <a:ext cx="7644627" cy="1329443"/>
          </a:xfrm>
        </p:spPr>
        <p:txBody>
          <a:bodyPr>
            <a:normAutofit/>
          </a:bodyPr>
          <a:lstStyle/>
          <a:p>
            <a:pPr algn="r"/>
            <a:endParaRPr lang="hr-HR"/>
          </a:p>
        </p:txBody>
      </p:sp>
    </p:spTree>
    <p:extLst>
      <p:ext uri="{BB962C8B-B14F-4D97-AF65-F5344CB8AC3E}">
        <p14:creationId xmlns:p14="http://schemas.microsoft.com/office/powerpoint/2010/main" val="30259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B6E4AE1-0B13-4A46-9FA6-362D86311EB7}"/>
              </a:ext>
            </a:extLst>
          </p:cNvPr>
          <p:cNvSpPr>
            <a:spLocks noGrp="1"/>
          </p:cNvSpPr>
          <p:nvPr>
            <p:ph type="title"/>
          </p:nvPr>
        </p:nvSpPr>
        <p:spPr>
          <a:xfrm>
            <a:off x="635000" y="640823"/>
            <a:ext cx="3418659" cy="5583148"/>
          </a:xfrm>
        </p:spPr>
        <p:txBody>
          <a:bodyPr anchor="ctr">
            <a:normAutofit/>
          </a:bodyPr>
          <a:lstStyle/>
          <a:p>
            <a:r>
              <a:rPr lang="en-GB" sz="5400">
                <a:effectLst/>
                <a:latin typeface="Calibri" panose="020F0502020204030204" pitchFamily="34" charset="0"/>
                <a:ea typeface="Calibri" panose="020F0502020204030204" pitchFamily="34" charset="0"/>
                <a:cs typeface="Arial" panose="020B0604020202020204" pitchFamily="34" charset="0"/>
              </a:rPr>
              <a:t>ISHODI:</a:t>
            </a:r>
            <a:endParaRPr lang="hr-HR" sz="5400"/>
          </a:p>
        </p:txBody>
      </p:sp>
      <p:graphicFrame>
        <p:nvGraphicFramePr>
          <p:cNvPr id="5" name="Rezervirano mjesto sadržaja 2">
            <a:extLst>
              <a:ext uri="{FF2B5EF4-FFF2-40B4-BE49-F238E27FC236}">
                <a16:creationId xmlns:a16="http://schemas.microsoft.com/office/drawing/2014/main" id="{1D4A1E36-BA5C-4E47-13B2-6246FC5231C0}"/>
              </a:ext>
            </a:extLst>
          </p:cNvPr>
          <p:cNvGraphicFramePr>
            <a:graphicFrameLocks noGrp="1"/>
          </p:cNvGraphicFramePr>
          <p:nvPr>
            <p:ph idx="1"/>
            <p:extLst>
              <p:ext uri="{D42A27DB-BD31-4B8C-83A1-F6EECF244321}">
                <p14:modId xmlns:p14="http://schemas.microsoft.com/office/powerpoint/2010/main" val="312098525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0255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883F81E5-FAC1-4C71-99C8-474415D5634F}"/>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UVOD:</a:t>
            </a:r>
          </a:p>
        </p:txBody>
      </p:sp>
      <p:graphicFrame>
        <p:nvGraphicFramePr>
          <p:cNvPr id="5" name="Rezervirano mjesto sadržaja 2">
            <a:extLst>
              <a:ext uri="{FF2B5EF4-FFF2-40B4-BE49-F238E27FC236}">
                <a16:creationId xmlns:a16="http://schemas.microsoft.com/office/drawing/2014/main" id="{96C1AD04-DC69-0981-B16F-6F9F9AB95A2D}"/>
              </a:ext>
            </a:extLst>
          </p:cNvPr>
          <p:cNvGraphicFramePr>
            <a:graphicFrameLocks noGrp="1"/>
          </p:cNvGraphicFramePr>
          <p:nvPr>
            <p:ph idx="1"/>
            <p:extLst>
              <p:ext uri="{D42A27DB-BD31-4B8C-83A1-F6EECF244321}">
                <p14:modId xmlns:p14="http://schemas.microsoft.com/office/powerpoint/2010/main" val="37359184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8810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42AC684F-FA6F-4CA1-84B5-E733A689B653}"/>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DEFINICIJA TEŠKIH METALA:</a:t>
            </a:r>
          </a:p>
        </p:txBody>
      </p:sp>
      <p:graphicFrame>
        <p:nvGraphicFramePr>
          <p:cNvPr id="5" name="Rezervirano mjesto sadržaja 2">
            <a:extLst>
              <a:ext uri="{FF2B5EF4-FFF2-40B4-BE49-F238E27FC236}">
                <a16:creationId xmlns:a16="http://schemas.microsoft.com/office/drawing/2014/main" id="{44496C41-9DA6-BA1A-990B-58EC4A05B08D}"/>
              </a:ext>
            </a:extLst>
          </p:cNvPr>
          <p:cNvGraphicFramePr>
            <a:graphicFrameLocks noGrp="1"/>
          </p:cNvGraphicFramePr>
          <p:nvPr>
            <p:ph idx="1"/>
            <p:extLst>
              <p:ext uri="{D42A27DB-BD31-4B8C-83A1-F6EECF244321}">
                <p14:modId xmlns:p14="http://schemas.microsoft.com/office/powerpoint/2010/main" val="217231198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2272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C793C4E0-ABD5-4C02-A689-F6A8D0B9691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IZVORI TEŠKIH METALA:</a:t>
            </a:r>
          </a:p>
        </p:txBody>
      </p:sp>
      <p:graphicFrame>
        <p:nvGraphicFramePr>
          <p:cNvPr id="21" name="Rezervirano mjesto sadržaja 2">
            <a:extLst>
              <a:ext uri="{FF2B5EF4-FFF2-40B4-BE49-F238E27FC236}">
                <a16:creationId xmlns:a16="http://schemas.microsoft.com/office/drawing/2014/main" id="{E9DA1F30-FCB7-5EBF-901E-75CE474CAF65}"/>
              </a:ext>
            </a:extLst>
          </p:cNvPr>
          <p:cNvGraphicFramePr>
            <a:graphicFrameLocks noGrp="1"/>
          </p:cNvGraphicFramePr>
          <p:nvPr>
            <p:ph idx="1"/>
            <p:extLst>
              <p:ext uri="{D42A27DB-BD31-4B8C-83A1-F6EECF244321}">
                <p14:modId xmlns:p14="http://schemas.microsoft.com/office/powerpoint/2010/main" val="240141406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9034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E31404AB-038C-4844-8494-806D09ED4C3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PRAVILNIK O TEŠKIM METALIMA:</a:t>
            </a:r>
          </a:p>
        </p:txBody>
      </p:sp>
      <p:graphicFrame>
        <p:nvGraphicFramePr>
          <p:cNvPr id="5" name="Rezervirano mjesto sadržaja 2">
            <a:extLst>
              <a:ext uri="{FF2B5EF4-FFF2-40B4-BE49-F238E27FC236}">
                <a16:creationId xmlns:a16="http://schemas.microsoft.com/office/drawing/2014/main" id="{BAD60257-0941-7F50-B3F7-D97E49855E2E}"/>
              </a:ext>
            </a:extLst>
          </p:cNvPr>
          <p:cNvGraphicFramePr>
            <a:graphicFrameLocks noGrp="1"/>
          </p:cNvGraphicFramePr>
          <p:nvPr>
            <p:ph idx="1"/>
            <p:extLst>
              <p:ext uri="{D42A27DB-BD31-4B8C-83A1-F6EECF244321}">
                <p14:modId xmlns:p14="http://schemas.microsoft.com/office/powerpoint/2010/main" val="357834661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2378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Slika 6" descr="Slika na kojoj se prikazuje tanjur, stol, povrće&#10;&#10;Opis je automatski generiran">
            <a:extLst>
              <a:ext uri="{FF2B5EF4-FFF2-40B4-BE49-F238E27FC236}">
                <a16:creationId xmlns:a16="http://schemas.microsoft.com/office/drawing/2014/main" id="{5133B1A7-C26F-4EC3-A299-FB85C5C3112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7014" r="9091" b="6089"/>
          <a:stretch/>
        </p:blipFill>
        <p:spPr>
          <a:xfrm>
            <a:off x="20" y="1"/>
            <a:ext cx="12191980" cy="6857999"/>
          </a:xfrm>
          <a:prstGeom prst="rect">
            <a:avLst/>
          </a:prstGeom>
        </p:spPr>
      </p:pic>
      <p:sp>
        <p:nvSpPr>
          <p:cNvPr id="31" name="Rectangle 3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A37334C9-85F8-42C2-A7D4-D6DC3C5A5FB5}"/>
              </a:ext>
            </a:extLst>
          </p:cNvPr>
          <p:cNvSpPr>
            <a:spLocks noGrp="1"/>
          </p:cNvSpPr>
          <p:nvPr>
            <p:ph type="title"/>
          </p:nvPr>
        </p:nvSpPr>
        <p:spPr>
          <a:xfrm>
            <a:off x="594804" y="640263"/>
            <a:ext cx="6619811" cy="1344975"/>
          </a:xfrm>
        </p:spPr>
        <p:txBody>
          <a:bodyPr>
            <a:normAutofit/>
          </a:bodyPr>
          <a:lstStyle/>
          <a:p>
            <a:r>
              <a:rPr lang="hr-HR" sz="4000"/>
              <a:t>ARSEN:</a:t>
            </a:r>
          </a:p>
        </p:txBody>
      </p:sp>
      <p:sp>
        <p:nvSpPr>
          <p:cNvPr id="3" name="Rezervirano mjesto sadržaja 2">
            <a:extLst>
              <a:ext uri="{FF2B5EF4-FFF2-40B4-BE49-F238E27FC236}">
                <a16:creationId xmlns:a16="http://schemas.microsoft.com/office/drawing/2014/main" id="{77B48876-2E90-427A-BD0A-5E6645197336}"/>
              </a:ext>
            </a:extLst>
          </p:cNvPr>
          <p:cNvSpPr>
            <a:spLocks noGrp="1"/>
          </p:cNvSpPr>
          <p:nvPr>
            <p:ph idx="1"/>
          </p:nvPr>
        </p:nvSpPr>
        <p:spPr>
          <a:xfrm>
            <a:off x="594109" y="2121763"/>
            <a:ext cx="6620505" cy="3773010"/>
          </a:xfrm>
        </p:spPr>
        <p:txBody>
          <a:bodyPr>
            <a:normAutofit/>
          </a:bodyPr>
          <a:lstStyle/>
          <a:p>
            <a:pPr marL="0" indent="0">
              <a:buNone/>
            </a:pPr>
            <a:r>
              <a:rPr lang="hr-HR" sz="2200"/>
              <a:t>- namirnice: školjke, rakovi i ribe</a:t>
            </a:r>
          </a:p>
          <a:p>
            <a:pPr marL="0" indent="0">
              <a:buNone/>
            </a:pPr>
            <a:r>
              <a:rPr lang="hr-HR" sz="2200"/>
              <a:t>- pravilnik: proizvodi od rakova 22,5 mg/kg ---bomboni i žvakaće gume 0,05 mg/kg</a:t>
            </a:r>
          </a:p>
          <a:p>
            <a:pPr marL="0" indent="0">
              <a:buNone/>
            </a:pPr>
            <a:r>
              <a:rPr lang="hr-HR" sz="2200"/>
              <a:t>- posljedice unosa u organizam: arsenizam (upala kože, promene u pigmentaciji kože), zatim tumori, depresija, gastrointestinalni problemi, oštećenje jetre i živaca, gubitak kose, dermatitis, dijareja i drugi gastrointestinalni problemi, mučnina, glavobolja, konfuzija, bolovi u mišićima, oštećenje bubrega. </a:t>
            </a:r>
          </a:p>
          <a:p>
            <a:pPr marL="0" indent="0">
              <a:buNone/>
            </a:pPr>
            <a:r>
              <a:rPr lang="hr-HR" sz="2200"/>
              <a:t>- U najgorem slučaju nastupa smrt.</a:t>
            </a:r>
          </a:p>
          <a:p>
            <a:endParaRPr lang="hr-HR" sz="2200"/>
          </a:p>
        </p:txBody>
      </p:sp>
    </p:spTree>
    <p:extLst>
      <p:ext uri="{BB962C8B-B14F-4D97-AF65-F5344CB8AC3E}">
        <p14:creationId xmlns:p14="http://schemas.microsoft.com/office/powerpoint/2010/main" val="397426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Slika 8" descr="Slika na kojoj se prikazuje hrana, krumpir, hrpa, tava&#10;&#10;Opis je automatski generiran">
            <a:extLst>
              <a:ext uri="{FF2B5EF4-FFF2-40B4-BE49-F238E27FC236}">
                <a16:creationId xmlns:a16="http://schemas.microsoft.com/office/drawing/2014/main" id="{E1084CE6-D0A0-49BF-AE11-7FC10338CA2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492" r="9091" b="10664"/>
          <a:stretch/>
        </p:blipFill>
        <p:spPr>
          <a:xfrm>
            <a:off x="20" y="1"/>
            <a:ext cx="12191980" cy="6857999"/>
          </a:xfrm>
          <a:prstGeom prst="rect">
            <a:avLst/>
          </a:prstGeom>
        </p:spPr>
      </p:pic>
      <p:sp>
        <p:nvSpPr>
          <p:cNvPr id="31" name="Rectangle 3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B619E84C-9CCF-4DFC-A9EC-5E49BDE503D7}"/>
              </a:ext>
            </a:extLst>
          </p:cNvPr>
          <p:cNvSpPr>
            <a:spLocks noGrp="1"/>
          </p:cNvSpPr>
          <p:nvPr>
            <p:ph type="title"/>
          </p:nvPr>
        </p:nvSpPr>
        <p:spPr>
          <a:xfrm>
            <a:off x="594804" y="640263"/>
            <a:ext cx="6619811" cy="1344975"/>
          </a:xfrm>
        </p:spPr>
        <p:txBody>
          <a:bodyPr>
            <a:normAutofit/>
          </a:bodyPr>
          <a:lstStyle/>
          <a:p>
            <a:r>
              <a:rPr lang="hr-HR" sz="4000"/>
              <a:t>KADMIJ:</a:t>
            </a:r>
          </a:p>
        </p:txBody>
      </p:sp>
      <p:sp>
        <p:nvSpPr>
          <p:cNvPr id="3" name="Rezervirano mjesto sadržaja 2">
            <a:extLst>
              <a:ext uri="{FF2B5EF4-FFF2-40B4-BE49-F238E27FC236}">
                <a16:creationId xmlns:a16="http://schemas.microsoft.com/office/drawing/2014/main" id="{A5760C1B-FE9A-4A22-87AC-FD47DF51F016}"/>
              </a:ext>
            </a:extLst>
          </p:cNvPr>
          <p:cNvSpPr>
            <a:spLocks noGrp="1"/>
          </p:cNvSpPr>
          <p:nvPr>
            <p:ph idx="1"/>
          </p:nvPr>
        </p:nvSpPr>
        <p:spPr>
          <a:xfrm>
            <a:off x="594109" y="2121763"/>
            <a:ext cx="6620505" cy="3773010"/>
          </a:xfrm>
        </p:spPr>
        <p:txBody>
          <a:bodyPr>
            <a:normAutofit/>
          </a:bodyPr>
          <a:lstStyle/>
          <a:p>
            <a:pPr marL="0" indent="0">
              <a:buNone/>
            </a:pPr>
            <a:r>
              <a:rPr lang="hr-HR" sz="2200"/>
              <a:t>- namirnice: zelenom povrću, krumpiru i žitaricama . Prisutan je u svim namirnicama, u kruhu ga ima 39 </a:t>
            </a:r>
            <a:r>
              <a:rPr lang="el-GR" sz="2200"/>
              <a:t>μ</a:t>
            </a:r>
            <a:r>
              <a:rPr lang="hr-HR" sz="2200"/>
              <a:t>g, u iznutricama 100 do 150 mikrograma, dok ga najviše ima u sipama čak do 150 </a:t>
            </a:r>
            <a:r>
              <a:rPr lang="el-GR" sz="2200"/>
              <a:t>μ</a:t>
            </a:r>
            <a:r>
              <a:rPr lang="hr-HR" sz="2200"/>
              <a:t>g. Može se pronaći i u lignjama, školjkama</a:t>
            </a:r>
          </a:p>
          <a:p>
            <a:pPr marL="0" indent="0">
              <a:buNone/>
            </a:pPr>
            <a:r>
              <a:rPr lang="hr-HR" sz="2200"/>
              <a:t>- pravilnik: gljive 5 mg/kg ---mlijeko 0,01 mg/kg</a:t>
            </a:r>
          </a:p>
          <a:p>
            <a:pPr marL="0" indent="0">
              <a:buNone/>
            </a:pPr>
            <a:r>
              <a:rPr lang="hr-HR" sz="2200"/>
              <a:t>- posljedice unosa u organizam: Kadmij lako može zamijeniti cink u muškim i ženskim reproduktivnim organima te tako pridonijeti neplodnosti Povećane količine kadmija talože se u bubrezima i vremenom dolazi do oštećenja i gubljenja njihove funkcije</a:t>
            </a:r>
          </a:p>
          <a:p>
            <a:endParaRPr lang="hr-HR" sz="2200"/>
          </a:p>
          <a:p>
            <a:endParaRPr lang="hr-HR" sz="2200"/>
          </a:p>
        </p:txBody>
      </p:sp>
    </p:spTree>
    <p:extLst>
      <p:ext uri="{BB962C8B-B14F-4D97-AF65-F5344CB8AC3E}">
        <p14:creationId xmlns:p14="http://schemas.microsoft.com/office/powerpoint/2010/main" val="4233114357"/>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597</TotalTime>
  <Words>1779</Words>
  <Application>Microsoft Office PowerPoint</Application>
  <PresentationFormat>Široki zaslon</PresentationFormat>
  <Paragraphs>103</Paragraphs>
  <Slides>22</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22</vt:i4>
      </vt:variant>
    </vt:vector>
  </HeadingPairs>
  <TitlesOfParts>
    <vt:vector size="27" baseType="lpstr">
      <vt:lpstr>Arial</vt:lpstr>
      <vt:lpstr>Calibri</vt:lpstr>
      <vt:lpstr>Calibri Light</vt:lpstr>
      <vt:lpstr>Source Sans Pro</vt:lpstr>
      <vt:lpstr>Tema sustava Office</vt:lpstr>
      <vt:lpstr>Teški metali u hrani</vt:lpstr>
      <vt:lpstr>Sadržaj:</vt:lpstr>
      <vt:lpstr>ISHODI:</vt:lpstr>
      <vt:lpstr>UVOD:</vt:lpstr>
      <vt:lpstr>DEFINICIJA TEŠKIH METALA:</vt:lpstr>
      <vt:lpstr>IZVORI TEŠKIH METALA:</vt:lpstr>
      <vt:lpstr>PRAVILNIK O TEŠKIM METALIMA:</vt:lpstr>
      <vt:lpstr>ARSEN:</vt:lpstr>
      <vt:lpstr>KADMIJ:</vt:lpstr>
      <vt:lpstr>OLOVO:</vt:lpstr>
      <vt:lpstr>ŽIVA:</vt:lpstr>
      <vt:lpstr>SELEN:</vt:lpstr>
      <vt:lpstr>ŽELJEZO:</vt:lpstr>
      <vt:lpstr>Aluminij:</vt:lpstr>
      <vt:lpstr>Taloženje u stanicama</vt:lpstr>
      <vt:lpstr>PowerPoint prezentacija</vt:lpstr>
      <vt:lpstr>PowerPoint prezentacija</vt:lpstr>
      <vt:lpstr>POVLAČENJE PROIZVODA S TRŽIŠTA ZBOG TEŠKIH METALA:</vt:lpstr>
      <vt:lpstr>Čišćenje organizma od teških metala i toksina</vt:lpstr>
      <vt:lpstr>ZAKLJUČAK:</vt:lpstr>
      <vt:lpstr>LITERATURA:</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Međužupanijsko stručno vijeće prehrane</dc:title>
  <dc:creator>Test</dc:creator>
  <cp:lastModifiedBy>Test</cp:lastModifiedBy>
  <cp:revision>20</cp:revision>
  <dcterms:created xsi:type="dcterms:W3CDTF">2022-05-27T17:09:09Z</dcterms:created>
  <dcterms:modified xsi:type="dcterms:W3CDTF">2022-05-30T21:16:06Z</dcterms:modified>
</cp:coreProperties>
</file>