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75" r:id="rId4"/>
    <p:sldId id="277" r:id="rId5"/>
    <p:sldId id="258" r:id="rId6"/>
    <p:sldId id="259" r:id="rId7"/>
    <p:sldId id="260" r:id="rId8"/>
    <p:sldId id="261" r:id="rId9"/>
    <p:sldId id="262" r:id="rId10"/>
    <p:sldId id="265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49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3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0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32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85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38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4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2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4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52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0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5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28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22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08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311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7048-568A-4494-B16A-C87B17471469}" type="datetimeFigureOut">
              <a:rPr lang="hr-HR" smtClean="0"/>
              <a:t>15.3.2019.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764DE5-507F-42BD-A2F5-684581229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6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26372" y="609599"/>
            <a:ext cx="6387148" cy="4282911"/>
          </a:xfrm>
        </p:spPr>
        <p:txBody>
          <a:bodyPr/>
          <a:lstStyle/>
          <a:p>
            <a:pPr algn="ctr"/>
            <a:r>
              <a:rPr lang="hr-HR" sz="8800" dirty="0" smtClean="0"/>
              <a:t>ZAGAĐENJE VODA</a:t>
            </a:r>
            <a:endParaRPr lang="hr-HR" sz="8800" dirty="0"/>
          </a:p>
        </p:txBody>
      </p:sp>
    </p:spTree>
    <p:extLst>
      <p:ext uri="{BB962C8B-B14F-4D97-AF65-F5344CB8AC3E}">
        <p14:creationId xmlns:p14="http://schemas.microsoft.com/office/powerpoint/2010/main" val="178894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8083" y="236483"/>
            <a:ext cx="9896529" cy="5674739"/>
          </a:xfrm>
        </p:spPr>
        <p:txBody>
          <a:bodyPr>
            <a:normAutofit lnSpcReduction="10000"/>
          </a:bodyPr>
          <a:lstStyle/>
          <a:p>
            <a:pPr marL="952500" marR="762000" fontAlgn="base">
              <a:spcBef>
                <a:spcPts val="1920"/>
              </a:spcBef>
              <a:spcAft>
                <a:spcPts val="720"/>
              </a:spcAft>
            </a:pPr>
            <a:r>
              <a:rPr lang="hr-HR" sz="2800" b="1" dirty="0">
                <a:solidFill>
                  <a:srgbClr val="171717"/>
                </a:solidFill>
                <a:latin typeface="superclarendonbold"/>
                <a:ea typeface="Times New Roman" panose="02020603050405020304" pitchFamily="18" charset="0"/>
                <a:cs typeface="Times New Roman" panose="02020603050405020304" pitchFamily="18" charset="0"/>
              </a:rPr>
              <a:t>Morski otpad se svako ljeto povećava za 40 posto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0" marR="762000" fontAlgn="base">
              <a:spcBef>
                <a:spcPts val="1920"/>
              </a:spcBef>
              <a:spcAft>
                <a:spcPts val="720"/>
              </a:spcAft>
            </a:pPr>
            <a:r>
              <a:rPr lang="hr-HR" sz="2800" dirty="0">
                <a:solidFill>
                  <a:srgbClr val="383838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Proizvodi od plastike danas čine 95 posto otpada koji pluta Sredozemnim morem ili leži na plažama. Većina plastičnog otpada u moru dolazi iz Turske i Španjolske, a slijede ih Italija, Egipat i Francuska. Zbog povećanog turizma, količina morskog otpada svako ljeto povećava se za čak 40 posto.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0" marR="762000" fontAlgn="base">
              <a:spcBef>
                <a:spcPts val="1920"/>
              </a:spcBef>
              <a:spcAft>
                <a:spcPts val="720"/>
              </a:spcAft>
            </a:pPr>
            <a:r>
              <a:rPr lang="hr-HR" sz="2800" dirty="0">
                <a:solidFill>
                  <a:srgbClr val="383838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Veliki plastični dijelovi ozljeđuju, guše i često ubijaju morske životinje, uključujući i zaštićene i ugrožene vrste kao što su morske kornjače i sredozemne medvjedice.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380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23848" y="189186"/>
            <a:ext cx="9880764" cy="6668814"/>
          </a:xfrm>
        </p:spPr>
        <p:txBody>
          <a:bodyPr>
            <a:normAutofit/>
          </a:bodyPr>
          <a:lstStyle/>
          <a:p>
            <a:pPr fontAlgn="base"/>
            <a:r>
              <a:rPr lang="hr-HR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"Zagađivači </a:t>
            </a:r>
            <a:r>
              <a:rPr lang="hr-H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prenose vjetrom i morskim strujama i desetljećima ostaju u okolišu. Kroz hranidbeni lanac mogu završiti u želucima životinja poput pingvina, tuljana ili kitova.</a:t>
            </a:r>
            <a:endParaRPr lang="hr-H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08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5822" y="245737"/>
            <a:ext cx="8911687" cy="58983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Tko to muti vodu?</a:t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25822" y="993228"/>
            <a:ext cx="9778790" cy="586477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Štetne tvari iz industrije</a:t>
            </a:r>
          </a:p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Nepročišćene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otpadne vode iz kućanstava</a:t>
            </a:r>
          </a:p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Prekomjerno korištenje otrova i gnojiva u poljoprivredi</a:t>
            </a:r>
          </a:p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Betoniranje i asfaltiranje krajolika zbog izgradnje putova i cesta</a:t>
            </a:r>
          </a:p>
          <a:p>
            <a:pPr>
              <a:spcAft>
                <a:spcPts val="1000"/>
              </a:spcAft>
              <a:tabLst>
                <a:tab pos="3040380" algn="l"/>
              </a:tabLs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Sječa šuma	</a:t>
            </a:r>
          </a:p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Kisele kiše</a:t>
            </a:r>
          </a:p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Nemar, nepotrebni gubici u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vodoopskrbnom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sustavu RH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555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8441" y="268014"/>
            <a:ext cx="9786171" cy="56432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Zagađenje voda utječe na naše oceane, jezera, rijeke i pitku vodu, što postaje rašireno i globalno pitanje najviše zbog brojnih bolesti, zdravstvenih problema, pa čak i smrtnih slučajeva koji dolaze od onečišćenja voda. </a:t>
            </a:r>
            <a:endParaRPr lang="hr-H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smatra zagađenom kada su otkriveni uzročnici zbog kojih je došlo do kontaminacije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503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2317" y="141890"/>
            <a:ext cx="9912295" cy="671611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Postoji još jedna vrsta otpada koja se odlaže u more, to je radioaktivni otpad. Ova vrsta otpada je vrlo opasna jer širi radioaktivno zračenje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Spremnici u kojima je radioaktivni otpad pohranjen mogu korodirati i on tada može početi istjecati van iz spremnika u okoliš. Na taj način uzrokuje deformacije i genetske promjene u organizmima koje mogu biti kobne, pa čak i uzrokovati nestanak nekih vrsta koje žive u moru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Tako, na primjer, u Rusiji postoji 25 tisuća lokacija pod vodom na kojima se nalazi odbačeni radioaktivni otpad. Takva mjesta postoje još i u Baltičkom, Barentsovom, Bijelom i Crnom moru, te još u Ohotskom i Japanskom moru. Ni Jadransko more nije iznimka, pa tako na području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Jabučke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kotline postoje odlagališta opasnog i radioaktivnog materijala.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403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8083" y="189186"/>
            <a:ext cx="9896529" cy="647962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Zaključak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znamo kako je voda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ključna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svih organizama na zemlji stoga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ćemo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kraj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još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jednom ponoviti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najvažnije značajke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vode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Poboljšava naše zdravlje, donosi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hranu i kisik u stanice 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oslobađa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štetnih tvari. Hladi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ali 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štiti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hladnoće naše tijelo.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 je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naše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krvi,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znoja i sline. Sastavni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dio većine stanica u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našemu tijelu.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VODA JE DRAGOCJENI RESURS!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'Princip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svih stvari je voda, sve dolazi iz vode i sve se pretvara u vodu.‘ (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Thales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7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10512" y="0"/>
            <a:ext cx="100319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Jedna od najzagađenijih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svijetu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Buriganga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Dhaki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42" y="549165"/>
            <a:ext cx="9323722" cy="6222158"/>
          </a:xfrm>
        </p:spPr>
      </p:pic>
    </p:spTree>
    <p:extLst>
      <p:ext uri="{BB962C8B-B14F-4D97-AF65-F5344CB8AC3E}">
        <p14:creationId xmlns:p14="http://schemas.microsoft.com/office/powerpoint/2010/main" val="2790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0490" y="220717"/>
            <a:ext cx="1145057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Žena skuplja upotrebljivo povrće na gomili smeća uz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Buriganga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31" y="800218"/>
            <a:ext cx="9015490" cy="6007261"/>
          </a:xfrm>
        </p:spPr>
      </p:pic>
    </p:spTree>
    <p:extLst>
      <p:ext uri="{BB962C8B-B14F-4D97-AF65-F5344CB8AC3E}">
        <p14:creationId xmlns:p14="http://schemas.microsoft.com/office/powerpoint/2010/main" val="17164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6388" y="163503"/>
            <a:ext cx="96904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Smeće uz jednu od najprljavijih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svijetu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Burigangu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4" y="761998"/>
            <a:ext cx="8986509" cy="5987951"/>
          </a:xfrm>
        </p:spPr>
      </p:pic>
    </p:spTree>
    <p:extLst>
      <p:ext uri="{BB962C8B-B14F-4D97-AF65-F5344CB8AC3E}">
        <p14:creationId xmlns:p14="http://schemas.microsoft.com/office/powerpoint/2010/main" val="18429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1518" y="120076"/>
            <a:ext cx="11909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Aktivistica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Alison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Teal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vesla kroz zagađenu vodu 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Yucatanu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Meksiku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643296"/>
            <a:ext cx="9236208" cy="6154332"/>
          </a:xfrm>
        </p:spPr>
      </p:pic>
    </p:spTree>
    <p:extLst>
      <p:ext uri="{BB962C8B-B14F-4D97-AF65-F5344CB8AC3E}">
        <p14:creationId xmlns:p14="http://schemas.microsoft.com/office/powerpoint/2010/main" val="26567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09891" y="213360"/>
            <a:ext cx="11340149" cy="5895341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 smtClean="0"/>
              <a:t>Kako</a:t>
            </a:r>
            <a:r>
              <a:rPr lang="hr-HR" sz="4000" dirty="0" smtClean="0"/>
              <a:t> </a:t>
            </a:r>
            <a:r>
              <a:rPr lang="hr-HR" sz="4000" dirty="0"/>
              <a:t>bi živa bića </a:t>
            </a:r>
            <a:r>
              <a:rPr lang="hr-HR" sz="4000" dirty="0" smtClean="0"/>
              <a:t>mogla živjeti </a:t>
            </a:r>
            <a:r>
              <a:rPr lang="hr-HR" sz="4000" dirty="0"/>
              <a:t>normalno, voda u kojoj žive ili voda koju koriste mora imati prirodan </a:t>
            </a:r>
          </a:p>
          <a:p>
            <a:pPr marL="0" indent="0">
              <a:buNone/>
            </a:pPr>
            <a:r>
              <a:rPr lang="hr-HR" sz="4000" dirty="0"/>
              <a:t>kemijski sastav i prirodne karakteristike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smtClean="0"/>
              <a:t> </a:t>
            </a:r>
            <a:r>
              <a:rPr lang="hr-HR" sz="4000" dirty="0"/>
              <a:t>Kada se uslijed čovjekovog djelovanja značajno promjeni kemijski sastav vode, kao i odnosi koji u njoj vladaju, kažemo da je voda zagađena.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914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3094" y="0"/>
            <a:ext cx="109889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Jedna od najprljavijih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svijetu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Buriganga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teče kroz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Dhaku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38" y="954107"/>
            <a:ext cx="8747476" cy="5828676"/>
          </a:xfrm>
        </p:spPr>
      </p:pic>
    </p:spTree>
    <p:extLst>
      <p:ext uri="{BB962C8B-B14F-4D97-AF65-F5344CB8AC3E}">
        <p14:creationId xmlns:p14="http://schemas.microsoft.com/office/powerpoint/2010/main" val="32970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5038" y="188412"/>
            <a:ext cx="10676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Aktivistica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Alison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Teal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vesla kroz zagađeni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zaljev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Los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Angelesu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06" y="1158285"/>
            <a:ext cx="10545583" cy="5423443"/>
          </a:xfrm>
        </p:spPr>
      </p:pic>
    </p:spTree>
    <p:extLst>
      <p:ext uri="{BB962C8B-B14F-4D97-AF65-F5344CB8AC3E}">
        <p14:creationId xmlns:p14="http://schemas.microsoft.com/office/powerpoint/2010/main" val="9064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3094" y="135842"/>
            <a:ext cx="10988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Jedna od najprljavijih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svijetu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Buriganga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teče kroz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Dhaku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92" y="951186"/>
            <a:ext cx="8720294" cy="5801666"/>
          </a:xfrm>
        </p:spPr>
      </p:pic>
    </p:spTree>
    <p:extLst>
      <p:ext uri="{BB962C8B-B14F-4D97-AF65-F5344CB8AC3E}">
        <p14:creationId xmlns:p14="http://schemas.microsoft.com/office/powerpoint/2010/main" val="7767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61394" y="156880"/>
            <a:ext cx="6848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Alge u moru na kineskoj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Qingdau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32" y="951185"/>
            <a:ext cx="8641465" cy="5749220"/>
          </a:xfrm>
        </p:spPr>
      </p:pic>
    </p:spTree>
    <p:extLst>
      <p:ext uri="{BB962C8B-B14F-4D97-AF65-F5344CB8AC3E}">
        <p14:creationId xmlns:p14="http://schemas.microsoft.com/office/powerpoint/2010/main" val="38358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77159" y="156881"/>
            <a:ext cx="6848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Alge u moru na kineskoj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Qingdau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38" y="825062"/>
            <a:ext cx="8972542" cy="5969488"/>
          </a:xfrm>
        </p:spPr>
      </p:pic>
    </p:spTree>
    <p:extLst>
      <p:ext uri="{BB962C8B-B14F-4D97-AF65-F5344CB8AC3E}">
        <p14:creationId xmlns:p14="http://schemas.microsoft.com/office/powerpoint/2010/main" val="13396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283" y="235708"/>
            <a:ext cx="6848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Alge u moru na kineskoj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Qingdau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29" y="919654"/>
            <a:ext cx="8767590" cy="5833132"/>
          </a:xfrm>
        </p:spPr>
      </p:pic>
    </p:spTree>
    <p:extLst>
      <p:ext uri="{BB962C8B-B14F-4D97-AF65-F5344CB8AC3E}">
        <p14:creationId xmlns:p14="http://schemas.microsoft.com/office/powerpoint/2010/main" val="9667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67256" y="151607"/>
            <a:ext cx="8554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Pjenom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smećem prekrivena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Yamuna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Indiji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11" y="840826"/>
            <a:ext cx="8877949" cy="5906555"/>
          </a:xfrm>
        </p:spPr>
      </p:pic>
    </p:spTree>
    <p:extLst>
      <p:ext uri="{BB962C8B-B14F-4D97-AF65-F5344CB8AC3E}">
        <p14:creationId xmlns:p14="http://schemas.microsoft.com/office/powerpoint/2010/main" val="10595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23090" y="0"/>
            <a:ext cx="54665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Smeće uz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Ganges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Indiji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44" y="777765"/>
            <a:ext cx="9317540" cy="5970832"/>
          </a:xfrm>
        </p:spPr>
      </p:pic>
    </p:spTree>
    <p:extLst>
      <p:ext uri="{BB962C8B-B14F-4D97-AF65-F5344CB8AC3E}">
        <p14:creationId xmlns:p14="http://schemas.microsoft.com/office/powerpoint/2010/main" val="1862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64981" y="0"/>
            <a:ext cx="54906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Zagađena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Ganges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Indiji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41" y="825062"/>
            <a:ext cx="8873600" cy="5912716"/>
          </a:xfrm>
        </p:spPr>
      </p:pic>
    </p:spTree>
    <p:extLst>
      <p:ext uri="{BB962C8B-B14F-4D97-AF65-F5344CB8AC3E}">
        <p14:creationId xmlns:p14="http://schemas.microsoft.com/office/powerpoint/2010/main" val="248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3271" y="151608"/>
            <a:ext cx="117487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na kineskoj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Qingdau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prekriveno morskom travom i algama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86" y="722125"/>
            <a:ext cx="9078552" cy="6049281"/>
          </a:xfrm>
        </p:spPr>
      </p:pic>
    </p:spTree>
    <p:extLst>
      <p:ext uri="{BB962C8B-B14F-4D97-AF65-F5344CB8AC3E}">
        <p14:creationId xmlns:p14="http://schemas.microsoft.com/office/powerpoint/2010/main" val="40142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8083" y="173421"/>
            <a:ext cx="9896529" cy="5737801"/>
          </a:xfrm>
        </p:spPr>
        <p:txBody>
          <a:bodyPr>
            <a:normAutofit/>
          </a:bodyPr>
          <a:lstStyle/>
          <a:p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ZAGAĐENjE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VODA Pod zagađenjem voda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podrazumijeva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direktno ili indirektno unošenje supstanci ili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topline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vodu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zrak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 zemljište, koje je rezultat aktivnost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čovjeka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koje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biti štetno po ljudsko zdravlje i sva živa bića koja egzistiraju u bilo pojedinačno ili u vidu populacije-biocenoze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izazivajuci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njihova uginuća. Zagađujuće materije imaju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uticaj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meteorološke, hidrološke i klimatske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uslove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pojedinih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reona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velikih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prostora čitave planete. Zagađenje vodenih resursa može biti: hemijsko, radioaktivno, mikrobiološko, organsko,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minerološko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toplotno. Hemijsko zagađenje čini niz metala i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teski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ugljovodonici-hlorirani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pesticidi,polihloritani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bifenili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naftni(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benzapirani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metilnaftilen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te sirova nafta i naftni proizvodi.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41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74803" y="141894"/>
            <a:ext cx="117487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na kineskoj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Qingdau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prekriveno morskom travom i algama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96" y="831752"/>
            <a:ext cx="8814887" cy="5864599"/>
          </a:xfrm>
        </p:spPr>
      </p:pic>
    </p:spTree>
    <p:extLst>
      <p:ext uri="{BB962C8B-B14F-4D97-AF65-F5344CB8AC3E}">
        <p14:creationId xmlns:p14="http://schemas.microsoft.com/office/powerpoint/2010/main" val="40835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74523" y="0"/>
            <a:ext cx="64075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Žena se moli uz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Ganges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Indiji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67" y="825061"/>
            <a:ext cx="8810539" cy="5870697"/>
          </a:xfrm>
        </p:spPr>
      </p:pic>
    </p:spTree>
    <p:extLst>
      <p:ext uri="{BB962C8B-B14F-4D97-AF65-F5344CB8AC3E}">
        <p14:creationId xmlns:p14="http://schemas.microsoft.com/office/powerpoint/2010/main" val="1412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97421" y="0"/>
            <a:ext cx="63321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Zagađena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Chongqingu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71" y="784060"/>
            <a:ext cx="8888741" cy="5918030"/>
          </a:xfrm>
        </p:spPr>
      </p:pic>
    </p:spTree>
    <p:extLst>
      <p:ext uri="{BB962C8B-B14F-4D97-AF65-F5344CB8AC3E}">
        <p14:creationId xmlns:p14="http://schemas.microsoft.com/office/powerpoint/2010/main" val="1608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57352" y="0"/>
            <a:ext cx="102392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Debeli sloj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pjene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rijeci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Yamuna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Indiji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gdje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ljudi peru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odjeću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68" y="714702"/>
            <a:ext cx="9098666" cy="6053399"/>
          </a:xfrm>
        </p:spPr>
      </p:pic>
    </p:spTree>
    <p:extLst>
      <p:ext uri="{BB962C8B-B14F-4D97-AF65-F5344CB8AC3E}">
        <p14:creationId xmlns:p14="http://schemas.microsoft.com/office/powerpoint/2010/main" val="2775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8456" y="141115"/>
            <a:ext cx="121571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Aktivistica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Alison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Teal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kostimu od smeća bačenog na plaži na Maldivima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79" y="746234"/>
            <a:ext cx="9062787" cy="6038776"/>
          </a:xfrm>
        </p:spPr>
      </p:pic>
    </p:spTree>
    <p:extLst>
      <p:ext uri="{BB962C8B-B14F-4D97-AF65-F5344CB8AC3E}">
        <p14:creationId xmlns:p14="http://schemas.microsoft.com/office/powerpoint/2010/main" val="572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1422" y="0"/>
            <a:ext cx="115367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Aktivistica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Alison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Teal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vesla kroz smeće bačeno na plaži na Maldivima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16" y="620111"/>
            <a:ext cx="9251973" cy="6164836"/>
          </a:xfrm>
        </p:spPr>
      </p:pic>
    </p:spTree>
    <p:extLst>
      <p:ext uri="{BB962C8B-B14F-4D97-AF65-F5344CB8AC3E}">
        <p14:creationId xmlns:p14="http://schemas.microsoft.com/office/powerpoint/2010/main" val="281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00948" y="0"/>
            <a:ext cx="56557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Ulice pune smeća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Xi'anu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69" y="594874"/>
            <a:ext cx="9267113" cy="6169946"/>
          </a:xfrm>
        </p:spPr>
      </p:pic>
    </p:spTree>
    <p:extLst>
      <p:ext uri="{BB962C8B-B14F-4D97-AF65-F5344CB8AC3E}">
        <p14:creationId xmlns:p14="http://schemas.microsoft.com/office/powerpoint/2010/main" val="2218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0387" y="0"/>
            <a:ext cx="56557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Ulice pune smeća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Xi'anu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23" y="620109"/>
            <a:ext cx="9283503" cy="6185845"/>
          </a:xfrm>
        </p:spPr>
      </p:pic>
    </p:spTree>
    <p:extLst>
      <p:ext uri="{BB962C8B-B14F-4D97-AF65-F5344CB8AC3E}">
        <p14:creationId xmlns:p14="http://schemas.microsoft.com/office/powerpoint/2010/main" val="29532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83054" y="141115"/>
            <a:ext cx="9927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Uživancija na smećem prekrivenoj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Shenzhenu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16" y="777764"/>
            <a:ext cx="9019838" cy="6000954"/>
          </a:xfrm>
        </p:spPr>
      </p:pic>
    </p:spTree>
    <p:extLst>
      <p:ext uri="{BB962C8B-B14F-4D97-AF65-F5344CB8AC3E}">
        <p14:creationId xmlns:p14="http://schemas.microsoft.com/office/powerpoint/2010/main" val="27415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62305" y="204177"/>
            <a:ext cx="9927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Uživancija na smećem prekrivenoj plaži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Shenzhenu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00" y="712762"/>
            <a:ext cx="9130196" cy="6074376"/>
          </a:xfrm>
        </p:spPr>
      </p:pic>
    </p:spTree>
    <p:extLst>
      <p:ext uri="{BB962C8B-B14F-4D97-AF65-F5344CB8AC3E}">
        <p14:creationId xmlns:p14="http://schemas.microsoft.com/office/powerpoint/2010/main" val="1465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39614" y="204951"/>
            <a:ext cx="9864998" cy="649539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mestima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nastanka izvori zagađivanja se dijele na: kontinentalne, atmosferske i morske. Među kontinentalne izvore zagađivanja ubrajaju se rafinerije nafte, gradske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kanalizacione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vode i vode industrija koje se neposredno ispuštaju u reku i druge površine pod vodom. U mikrobiološka zagađenja koja dolaze sa zagađenih gradskih i industrijskih područja te putem kanalizacija u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spadaju patogeni mikroorganizmi koji se aktivno razvijaju u vodi, imajući značajnu ulogu u lancu ishrane. Termo elektrane kao i nuklearne elektrane formiraju opasne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zagrejane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vode koje u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rekama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jeyerima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već kod povećanja temperature od 3-4o C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menjaju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uslove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biocenoze vodenih organizama i izazivaju promjene flore i faune u vodenoj sredini do neželjenih razmjera</a:t>
            </a:r>
            <a:endParaRPr lang="hr-H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3545" y="141115"/>
            <a:ext cx="107484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Oko 80.000 bačenih televizora čeka recikliranje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Zhuzhou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06" y="752529"/>
            <a:ext cx="9077927" cy="6043988"/>
          </a:xfrm>
        </p:spPr>
      </p:pic>
    </p:spTree>
    <p:extLst>
      <p:ext uri="{BB962C8B-B14F-4D97-AF65-F5344CB8AC3E}">
        <p14:creationId xmlns:p14="http://schemas.microsoft.com/office/powerpoint/2010/main" val="36886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3545" y="156880"/>
            <a:ext cx="107484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Oko 80.000 bačenih televizora čeka recikliranje u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Zhuzhou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Kini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35" y="665401"/>
            <a:ext cx="9177491" cy="6105842"/>
          </a:xfrm>
        </p:spPr>
      </p:pic>
    </p:spTree>
    <p:extLst>
      <p:ext uri="{BB962C8B-B14F-4D97-AF65-F5344CB8AC3E}">
        <p14:creationId xmlns:p14="http://schemas.microsoft.com/office/powerpoint/2010/main" val="34943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33904" y="156881"/>
            <a:ext cx="6755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Smeće na obali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rijeke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Yamuna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Delhiju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07" y="793530"/>
            <a:ext cx="8968194" cy="5975747"/>
          </a:xfrm>
        </p:spPr>
      </p:pic>
    </p:spTree>
    <p:extLst>
      <p:ext uri="{BB962C8B-B14F-4D97-AF65-F5344CB8AC3E}">
        <p14:creationId xmlns:p14="http://schemas.microsoft.com/office/powerpoint/2010/main" val="41417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5338" y="141114"/>
            <a:ext cx="51814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Smeće kraj Taj Mahala u Indiji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05" y="809296"/>
            <a:ext cx="8885030" cy="5929398"/>
          </a:xfrm>
        </p:spPr>
      </p:pic>
    </p:spTree>
    <p:extLst>
      <p:ext uri="{BB962C8B-B14F-4D97-AF65-F5344CB8AC3E}">
        <p14:creationId xmlns:p14="http://schemas.microsoft.com/office/powerpoint/2010/main" val="22376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892" y="220132"/>
            <a:ext cx="8534400" cy="1507067"/>
          </a:xfrm>
        </p:spPr>
        <p:txBody>
          <a:bodyPr/>
          <a:lstStyle/>
          <a:p>
            <a:r>
              <a:rPr lang="hr-HR" dirty="0" smtClean="0"/>
              <a:t>IZVORI ZAGAĐENJA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0892" y="1386840"/>
            <a:ext cx="10913428" cy="463634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Stoljećima su ljudi u vodu bacali svoj otpad. Danas vodu zagađuje i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vodeni promet, gnojiva i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pesticidi sa obradivih površina, otapala i deterdženti iz domaćinstava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tvornica,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metali iz industrijskih procesa (npr. olovo i živa). Svi ovi zagađivači nalaze svoj put do rijeka i preko njih dolaze do mora.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Zagađujuće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tvari dospijevaju do vode direktnim i indirektnim putevima.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Direktni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oblici zagađivanja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podrazumijevaju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posebnih otpadnih voda u koje čovjek ubacuje štetne tvari  koje, po pravilu, direktno izljeva u riječne tokove. Kada štetne  tvari dolaze iz industrijskih postrojenja, govorimo o industrijskim otpadnim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vodama , a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dolaze iz domaćinstva i urbanih sredina, govorimo o komunalnim otpadnim vodama. I jedne i druge u sebi nose ogromne količine zagađujućih tvari, koje na kraju završavaju u rijekama.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0836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137160"/>
            <a:ext cx="11370628" cy="582506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Voda se indirektno zagađuje u procesu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apanja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štetnih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kemijskih tvari u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zemljištu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tom putu one lagano prelaze u podzemne vode, odakle procesima prirodnog kruženja vode sigurno dolaze do rijeka, jezera, mora. Zagađenje vode ponekad je i posljedica nesreća. </a:t>
            </a:r>
            <a:endParaRPr lang="hr-H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brodovi koji transportiraju naftu ponekad se oštete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uslijed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oluje ili sudara. Kada nafta iscuri sa broda, ona se razlije po površini otvorenog mora ili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rijeke , a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vodenim strujama dolazi i do obale. Tada na tisuće bespomoćnih ptica i životinja strada, a ekološke posljedice postaju nebrojive.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697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250612"/>
            <a:ext cx="8534400" cy="1507067"/>
          </a:xfrm>
        </p:spPr>
        <p:txBody>
          <a:bodyPr/>
          <a:lstStyle/>
          <a:p>
            <a:r>
              <a:rPr lang="hr-HR" dirty="0" smtClean="0"/>
              <a:t>ZAŠTITA OD ZAGAĐENJA VODE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1" y="1150374"/>
            <a:ext cx="11173491" cy="52080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Racionalno koristiti vodu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Spriječiti nastajanje velikih količina otpadnih voda na samom izvoru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Koristiti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biorazgradive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deterdžente jer na taj način pomažemo biološku razgradnju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Koristiti omekšivač vode umjesto omekšivača za rublje, jer meka voda smanjuje potrošnju deterdženta i štiti mašinu, a nastale otpadne vode su prihvatljivije za vodotoke,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Voditi računa o tome šta bacamo u kanalizaciju, jer trebamo imati na umu da će to završiti ili u postrojenju za prečišćavanje otpadnih voda ili u vodotoku (što je kod nas češći slučaj)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Koristiti prirodna gnojiva umjesto 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umjetnih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Fosfor, iako jedan od osnovnih elemenata za život, u prevelikim količinama postaje zagađivač. On uzrokuje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brzi razvoj algi 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biljaka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koje koriste više kisika iz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vode , 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taj način narušavaju  ravnotežu organizama u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vodi.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2826" y="147484"/>
            <a:ext cx="10599174" cy="67105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odlagati otpad u blizini izvorišta pitke vode i vodotoka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Ne sjeći šume u blizini izvorišta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Kontrolirati eroziju tla na vlastitom imanju sadnjom biljnog pokrivača i stabiliziranjem područja sklonog erozijama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Ne odlagati staro motorno ulje u blizini vodnih resursa (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litra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ulja zagadi preko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milijun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litara vode)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Pažljivo odlagati baterije;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baterija od cinka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zagaditi od 5-30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m³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vode, jedna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baterija od kadmija može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zagaditi od 3000-15 000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m³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 a samo jedna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živina baterija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zagaditi do 30000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m³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korak koji možemo od danas napraviti je pravilan izbor deterdženata. Korištenjem deterdženata bez fosfata direktno doprinosimo smanjenju količina fosfora u komunalnim otpadnim vodama i smanjenju zagađenja naših rijeka.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3789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22323" y="294968"/>
            <a:ext cx="9882289" cy="6563032"/>
          </a:xfrm>
        </p:spPr>
        <p:txBody>
          <a:bodyPr>
            <a:normAutofit/>
          </a:bodyPr>
          <a:lstStyle/>
          <a:p>
            <a:pPr>
              <a:spcAft>
                <a:spcPts val="1950"/>
              </a:spcAft>
            </a:pPr>
            <a:r>
              <a:rPr lang="hr-HR" sz="3600" dirty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hr-HR" sz="3600" dirty="0" smtClean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azvojem </a:t>
            </a:r>
            <a:r>
              <a:rPr lang="hr-HR" sz="3600" dirty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ljudske zajednice, porastom broja stanovnika i njihovom koncentracijom u velikim gradovima, količina </a:t>
            </a:r>
            <a:r>
              <a:rPr lang="hr-HR" sz="3600" dirty="0" smtClean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otpadnih voda znatno se povećala</a:t>
            </a:r>
            <a:r>
              <a:rPr lang="hr-HR" sz="3600" dirty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r-H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hr-HR" sz="3600" dirty="0" smtClean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Podaci </a:t>
            </a:r>
            <a:r>
              <a:rPr lang="hr-HR" sz="3600" dirty="0">
                <a:solidFill>
                  <a:srgbClr val="76767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otkrivaju i to da smrt kao posljedica konzumacije zagađene vode nije rezervirana samo za stanovništvo zemalja u razvoju, već pogađa sve zemlje bez obzira na stupanj blagostanja u njima.</a:t>
            </a:r>
            <a:endParaRPr lang="hr-H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707413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1531</Words>
  <Application>Microsoft Office PowerPoint</Application>
  <PresentationFormat>Široki zaslon</PresentationFormat>
  <Paragraphs>71</Paragraphs>
  <Slides>43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2" baseType="lpstr">
      <vt:lpstr>Arial</vt:lpstr>
      <vt:lpstr>Calibri</vt:lpstr>
      <vt:lpstr>Helvetica</vt:lpstr>
      <vt:lpstr>superclarendonbold</vt:lpstr>
      <vt:lpstr>Symbol</vt:lpstr>
      <vt:lpstr>Times New Roman</vt:lpstr>
      <vt:lpstr>Trebuchet MS</vt:lpstr>
      <vt:lpstr>Wingdings 3</vt:lpstr>
      <vt:lpstr>Faseta</vt:lpstr>
      <vt:lpstr>ZAGAĐENJE VODA</vt:lpstr>
      <vt:lpstr>PowerPointova prezentacija</vt:lpstr>
      <vt:lpstr>PowerPointova prezentacija</vt:lpstr>
      <vt:lpstr>PowerPointova prezentacija</vt:lpstr>
      <vt:lpstr>IZVORI ZAGAĐENJA</vt:lpstr>
      <vt:lpstr>PowerPointova prezentacija</vt:lpstr>
      <vt:lpstr>ZAŠTITA OD ZAGAĐENJA VODE</vt:lpstr>
      <vt:lpstr>PowerPointova prezentacija</vt:lpstr>
      <vt:lpstr>PowerPointova prezentacija</vt:lpstr>
      <vt:lpstr>PowerPointova prezentacija</vt:lpstr>
      <vt:lpstr>PowerPointova prezentacija</vt:lpstr>
      <vt:lpstr>Tko to muti vodu? </vt:lpstr>
      <vt:lpstr>PowerPointova prezentacija</vt:lpstr>
      <vt:lpstr>PowerPointova prezentacija</vt:lpstr>
      <vt:lpstr>PowerPointova prezentacija</vt:lpstr>
      <vt:lpstr>Jedna od najzagađenijih rijeka na svijetu Buriganga, u Dhaki  </vt:lpstr>
      <vt:lpstr>Žena skuplja upotrebljivo povrće na gomili smeća uz rijeku Buriganga  </vt:lpstr>
      <vt:lpstr>Smeće uz jednu od najprljavijih rijeka na svijetu Burigangu  </vt:lpstr>
      <vt:lpstr>Aktivistica Alison Teal vesla kroz zagađenu vodu na Yucatanu u Meksiku </vt:lpstr>
      <vt:lpstr>Jedna od najprljavijih rijeka na svijetu, Buriganga, teče kroz Dhaku  </vt:lpstr>
      <vt:lpstr>Aktivistica Alison Teal vesla kroz zagađeni zaljev u Los Angelesu  </vt:lpstr>
      <vt:lpstr>Jedna od najprljavijih rijeka na svijetu, Buriganga, teče kroz Dhaku </vt:lpstr>
      <vt:lpstr>Alge u moru na kineskoj plaži u Qingdau  </vt:lpstr>
      <vt:lpstr>Alge u moru na kineskoj plaži u Qingdau  </vt:lpstr>
      <vt:lpstr>Alge u moru na kineskoj plaži u Qingdau  </vt:lpstr>
      <vt:lpstr>Pjenom i smećem prekrivena rijeka Yamuna u Indiji </vt:lpstr>
      <vt:lpstr>Smeće uz rijeku Ganges u Indiji  </vt:lpstr>
      <vt:lpstr>Zagađena rijeka Ganges u Indiji  </vt:lpstr>
      <vt:lpstr>More na kineskoj plaži u Qingdau prekriveno morskom travom i algama </vt:lpstr>
      <vt:lpstr>More na kineskoj plaži u Qingdau prekriveno morskom travom i algama  </vt:lpstr>
      <vt:lpstr>Žena se moli uz rijeku Ganges u Indiji  </vt:lpstr>
      <vt:lpstr>Zagađena rijeka u Chongqingu u Kini  </vt:lpstr>
      <vt:lpstr>Debeli sloj pjene u rijeci Yamuna u Indiji gdje ljudi peru odjeću  </vt:lpstr>
      <vt:lpstr>Aktivistica Alison Teal u kostimu od smeća bačenog na plaži na Maldivima  </vt:lpstr>
      <vt:lpstr>Aktivistica Alison Teal vesla kroz smeće bačeno na plaži na Maldivima  </vt:lpstr>
      <vt:lpstr>Ulice pune smeća u Xi'anu u Kini  </vt:lpstr>
      <vt:lpstr>Ulice pune smeća u Xi'anu u Kini  </vt:lpstr>
      <vt:lpstr>Uživancija na smećem prekrivenoj plaži u Shenzhenu u Kini  </vt:lpstr>
      <vt:lpstr>Uživancija na smećem prekrivenoj plaži u Shenzhenu u Kini  </vt:lpstr>
      <vt:lpstr>Oko 80.000 bačenih televizora čeka recikliranje u Zhuzhou u Kini  </vt:lpstr>
      <vt:lpstr>Oko 80.000 bačenih televizora čeka recikliranje u Zhuzhou u Kini  </vt:lpstr>
      <vt:lpstr>Smeće na obali rijeke Yamuna u Delhiju  </vt:lpstr>
      <vt:lpstr>Smeće kraj Taj Mahala u Indiji  </vt:lpstr>
    </vt:vector>
  </TitlesOfParts>
  <Company>Srednja škola Petrinja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ZAGAĐENJE VODA</dc:title>
  <dc:creator>Korisnik</dc:creator>
  <cp:lastModifiedBy>Korisnik</cp:lastModifiedBy>
  <cp:revision>23</cp:revision>
  <dcterms:created xsi:type="dcterms:W3CDTF">2019-03-14T07:26:18Z</dcterms:created>
  <dcterms:modified xsi:type="dcterms:W3CDTF">2019-03-15T12:11:27Z</dcterms:modified>
</cp:coreProperties>
</file>