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78" r:id="rId3"/>
    <p:sldId id="257" r:id="rId4"/>
    <p:sldId id="279" r:id="rId5"/>
    <p:sldId id="259" r:id="rId6"/>
    <p:sldId id="262" r:id="rId7"/>
    <p:sldId id="260" r:id="rId8"/>
    <p:sldId id="261" r:id="rId9"/>
    <p:sldId id="258" r:id="rId10"/>
    <p:sldId id="276" r:id="rId11"/>
    <p:sldId id="280" r:id="rId12"/>
    <p:sldId id="263" r:id="rId13"/>
    <p:sldId id="265" r:id="rId14"/>
    <p:sldId id="266" r:id="rId15"/>
    <p:sldId id="267" r:id="rId16"/>
    <p:sldId id="268" r:id="rId17"/>
    <p:sldId id="271" r:id="rId18"/>
    <p:sldId id="272" r:id="rId19"/>
    <p:sldId id="269" r:id="rId20"/>
    <p:sldId id="270" r:id="rId21"/>
    <p:sldId id="277" r:id="rId22"/>
    <p:sldId id="273" r:id="rId23"/>
    <p:sldId id="275" r:id="rId24"/>
    <p:sldId id="281" r:id="rId2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-1386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62219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62449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89001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57294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66068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92329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3/15/2017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8048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3/15/2017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66567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3/15/2017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0208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16791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77665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3/15/2017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6004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https://hr.wikipedia.org/wiki/Aizoaceae" TargetMode="External"/><Relationship Id="rId13" Type="http://schemas.openxmlformats.org/officeDocument/2006/relationships/hyperlink" Target="https://hr.wikipedia.org/w/index.php?title=Didiereaceae&amp;action=edit&amp;redlink=1" TargetMode="External"/><Relationship Id="rId3" Type="http://schemas.openxmlformats.org/officeDocument/2006/relationships/hyperlink" Target="https://hr.wikipedia.org/wiki/Sjeverna_Amerika" TargetMode="External"/><Relationship Id="rId7" Type="http://schemas.openxmlformats.org/officeDocument/2006/relationships/hyperlink" Target="https://hr.wikipedia.org/wiki/Crassulaceae" TargetMode="External"/><Relationship Id="rId12" Type="http://schemas.openxmlformats.org/officeDocument/2006/relationships/hyperlink" Target="https://hr.wikipedia.org/wiki/Indija" TargetMode="External"/><Relationship Id="rId2" Type="http://schemas.openxmlformats.org/officeDocument/2006/relationships/hyperlink" Target="https://hr.wikipedia.org/wiki/Agavaceae" TargetMode="External"/><Relationship Id="rId16" Type="http://schemas.openxmlformats.org/officeDocument/2006/relationships/hyperlink" Target="https://hr.wikipedia.org/wiki/Asphodelaceae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hr.wikipedia.org/wiki/Amerika" TargetMode="External"/><Relationship Id="rId11" Type="http://schemas.openxmlformats.org/officeDocument/2006/relationships/hyperlink" Target="https://hr.wikipedia.org/wiki/Afrika" TargetMode="External"/><Relationship Id="rId5" Type="http://schemas.openxmlformats.org/officeDocument/2006/relationships/hyperlink" Target="https://hr.wikipedia.org/wiki/Cactaceae" TargetMode="External"/><Relationship Id="rId15" Type="http://schemas.openxmlformats.org/officeDocument/2006/relationships/hyperlink" Target="https://hr.wikipedia.org/wiki/Euphorbiaceae" TargetMode="External"/><Relationship Id="rId10" Type="http://schemas.openxmlformats.org/officeDocument/2006/relationships/hyperlink" Target="https://hr.wikipedia.org/wiki/Apocynaceae" TargetMode="External"/><Relationship Id="rId4" Type="http://schemas.openxmlformats.org/officeDocument/2006/relationships/hyperlink" Target="https://hr.wikipedia.org/wiki/Srednja_Amerika" TargetMode="External"/><Relationship Id="rId9" Type="http://schemas.openxmlformats.org/officeDocument/2006/relationships/hyperlink" Target="https://hr.wikipedia.org/wiki/Ju%C5%BEna_Afrika" TargetMode="External"/><Relationship Id="rId14" Type="http://schemas.openxmlformats.org/officeDocument/2006/relationships/hyperlink" Target="https://hr.wikipedia.org/wiki/Madagaskar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hr-HR" sz="7200" dirty="0" smtClean="0">
                <a:solidFill>
                  <a:srgbClr val="FF0000"/>
                </a:solidFill>
              </a:rPr>
              <a:t>SUKULENTI</a:t>
            </a:r>
            <a:endParaRPr lang="hr-HR" sz="7200" dirty="0">
              <a:solidFill>
                <a:srgbClr val="FF00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r"/>
            <a:r>
              <a:rPr lang="hr-HR" dirty="0" smtClean="0"/>
              <a:t>Tanja  Polanščak, dipl.ing.agr.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4226639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0025"/>
            <a:ext cx="9033297" cy="6124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60737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57200"/>
            <a:ext cx="8102600" cy="6076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580954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MORFOLOGIJA</a:t>
            </a:r>
            <a:endParaRPr lang="hr-HR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 smtClean="0"/>
              <a:t>KORIJEN – plitak, ali razgranat</a:t>
            </a:r>
          </a:p>
          <a:p>
            <a:r>
              <a:rPr lang="hr-HR" dirty="0" smtClean="0"/>
              <a:t>LISTOVI – debeli, mesnati, sočni, voštana prevlaka, vodeni parenhim, raspoređeni u rozete</a:t>
            </a:r>
          </a:p>
          <a:p>
            <a:r>
              <a:rPr lang="hr-HR" dirty="0" smtClean="0"/>
              <a:t>STABLJIKE – duže i kraće</a:t>
            </a:r>
          </a:p>
          <a:p>
            <a:r>
              <a:rPr lang="hr-HR" dirty="0" smtClean="0"/>
              <a:t>CVJETOVI – u cvatu su u obliku štitca, različitih boja 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166929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hr-HR" dirty="0" smtClean="0"/>
              <a:t>EUPHORBIACEAE</a:t>
            </a:r>
            <a:endParaRPr lang="hr-HR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2272381"/>
            <a:ext cx="2096419" cy="20964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hr-HR" dirty="0" smtClean="0"/>
              <a:t>LILIACEAE</a:t>
            </a:r>
            <a:endParaRPr lang="hr-HR" dirty="0"/>
          </a:p>
        </p:txBody>
      </p:sp>
      <p:pic>
        <p:nvPicPr>
          <p:cNvPr id="8195" name="Picture 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45025" y="2328075"/>
            <a:ext cx="4041775" cy="3644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5885" y="2119949"/>
            <a:ext cx="1924051" cy="2565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2609" y="3581400"/>
            <a:ext cx="2857500" cy="285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2304590"/>
            <a:ext cx="2096419" cy="20964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86204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dirty="0" smtClean="0"/>
              <a:t>Aizoaceae, čupavice, živo kamenje</a:t>
            </a:r>
            <a:endParaRPr lang="hr-HR" dirty="0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524000"/>
            <a:ext cx="3078373" cy="30074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1676400"/>
            <a:ext cx="3766320" cy="2828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3962400"/>
            <a:ext cx="3149600" cy="236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82803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RAZMNOŽAVANJE</a:t>
            </a:r>
            <a:endParaRPr lang="hr-H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hr-HR" dirty="0" smtClean="0"/>
              <a:t>GENERATIVNO</a:t>
            </a:r>
            <a:endParaRPr lang="hr-HR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hr-HR" dirty="0"/>
              <a:t>s</a:t>
            </a:r>
            <a:r>
              <a:rPr lang="hr-HR" dirty="0" smtClean="0"/>
              <a:t>jemenom ( rodovi: Agave, Aloe, Sempervivum)</a:t>
            </a:r>
          </a:p>
          <a:p>
            <a:endParaRPr lang="hr-HR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hr-HR" dirty="0" smtClean="0"/>
              <a:t>VEGETATIVNO</a:t>
            </a:r>
            <a:endParaRPr lang="hr-HR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hr-HR" dirty="0"/>
              <a:t>r</a:t>
            </a:r>
            <a:r>
              <a:rPr lang="hr-HR" dirty="0" smtClean="0"/>
              <a:t>eznicama, lisnim dijelovima stabljike</a:t>
            </a:r>
          </a:p>
          <a:p>
            <a:r>
              <a:rPr lang="hr-HR" dirty="0"/>
              <a:t>r</a:t>
            </a:r>
            <a:r>
              <a:rPr lang="hr-HR" dirty="0" smtClean="0"/>
              <a:t>asplodnim pupovima na lišću (Kalanhoe)</a:t>
            </a:r>
            <a:endParaRPr lang="hr-HR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3361899"/>
            <a:ext cx="2914650" cy="218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3886200"/>
            <a:ext cx="345566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74633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UZGOJ IZ SJEMENA</a:t>
            </a:r>
            <a:endParaRPr lang="hr-H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hr-HR" dirty="0"/>
              <a:t> </a:t>
            </a:r>
            <a:r>
              <a:rPr lang="hr-HR" dirty="0" smtClean="0"/>
              <a:t>Klijavost sjemena!                       Pokus!</a:t>
            </a:r>
          </a:p>
          <a:p>
            <a:pPr marL="0" indent="0">
              <a:buNone/>
            </a:pPr>
            <a:endParaRPr lang="hr-HR" dirty="0"/>
          </a:p>
          <a:p>
            <a:pPr marL="0" indent="0">
              <a:buNone/>
            </a:pPr>
            <a:r>
              <a:rPr lang="hr-HR" b="1" dirty="0" smtClean="0"/>
              <a:t>Sjetva</a:t>
            </a:r>
            <a:r>
              <a:rPr lang="hr-HR" dirty="0" smtClean="0"/>
              <a:t> – lonce ili kontejnere / krhotine cigle – supstrat (sterilan) / sjeme (utisne i pokrije kvarcnim pijeskom) / staklo / nicanje / otkrivanje, zračenje biljčica   </a:t>
            </a:r>
          </a:p>
          <a:p>
            <a:pPr marL="0" indent="0">
              <a:buNone/>
            </a:pPr>
            <a:endParaRPr lang="hr-HR" dirty="0"/>
          </a:p>
        </p:txBody>
      </p:sp>
      <p:sp>
        <p:nvSpPr>
          <p:cNvPr id="4" name="Right Arrow 3"/>
          <p:cNvSpPr/>
          <p:nvPr/>
        </p:nvSpPr>
        <p:spPr>
          <a:xfrm>
            <a:off x="4267200" y="1981200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664184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korisnik\Downloads\17274847_10212426766964198_2215248_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381000"/>
            <a:ext cx="4618672" cy="594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7339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268" y="1"/>
            <a:ext cx="8941443" cy="670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35197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hr-HR" sz="3600" dirty="0" smtClean="0"/>
              <a:t>VRIJEME SJETVE:</a:t>
            </a:r>
            <a:endParaRPr lang="hr-HR" sz="3600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 smtClean="0"/>
              <a:t>- pikiranje mladih biljčica u lonce</a:t>
            </a:r>
          </a:p>
          <a:p>
            <a:endParaRPr lang="hr-HR" dirty="0"/>
          </a:p>
          <a:p>
            <a:endParaRPr lang="hr-HR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marL="285750" indent="-285750">
              <a:buFontTx/>
              <a:buChar char="-"/>
            </a:pPr>
            <a:r>
              <a:rPr lang="hr-HR" sz="2800" dirty="0" smtClean="0"/>
              <a:t>ožujak, travanj</a:t>
            </a:r>
          </a:p>
          <a:p>
            <a:pPr marL="285750" indent="-285750">
              <a:buFontTx/>
              <a:buChar char="-"/>
            </a:pPr>
            <a:r>
              <a:rPr lang="hr-HR" sz="2800" dirty="0"/>
              <a:t>s</a:t>
            </a:r>
            <a:r>
              <a:rPr lang="hr-HR" sz="2800" dirty="0" smtClean="0"/>
              <a:t>iječanj, veljača /staklenik/ </a:t>
            </a:r>
          </a:p>
          <a:p>
            <a:pPr marL="285750" indent="-285750">
              <a:buFontTx/>
              <a:buChar char="-"/>
            </a:pPr>
            <a:endParaRPr lang="hr-HR" sz="2800" dirty="0"/>
          </a:p>
          <a:p>
            <a:r>
              <a:rPr lang="hr-HR" sz="3600" b="1" dirty="0" smtClean="0"/>
              <a:t>OSIGURATI:</a:t>
            </a:r>
          </a:p>
          <a:p>
            <a:r>
              <a:rPr lang="hr-HR" sz="2800" dirty="0" smtClean="0"/>
              <a:t>- 30-35 C temp.</a:t>
            </a:r>
          </a:p>
          <a:p>
            <a:r>
              <a:rPr lang="hr-HR" sz="2800" dirty="0" smtClean="0"/>
              <a:t>- 80-90% vlažnost zraka</a:t>
            </a:r>
            <a:endParaRPr lang="hr-HR" sz="2800" dirty="0"/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9350" y="1524000"/>
            <a:ext cx="4876800" cy="365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08978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143000"/>
          </a:xfrm>
        </p:spPr>
        <p:txBody>
          <a:bodyPr/>
          <a:lstStyle/>
          <a:p>
            <a:r>
              <a:rPr lang="hr-HR" dirty="0" smtClean="0"/>
              <a:t>Sukulenti...</a:t>
            </a:r>
            <a:endParaRPr lang="hr-H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 dirty="0" smtClean="0"/>
          </a:p>
          <a:p>
            <a:r>
              <a:rPr lang="hr-HR" dirty="0" smtClean="0"/>
              <a:t>kroz evoluciju  su se adaptirale ekstremnim uvjetima</a:t>
            </a:r>
          </a:p>
          <a:p>
            <a:r>
              <a:rPr lang="hr-HR" dirty="0" smtClean="0"/>
              <a:t>lat. </a:t>
            </a:r>
            <a:r>
              <a:rPr lang="hr-HR" i="1" dirty="0"/>
              <a:t>s</a:t>
            </a:r>
            <a:r>
              <a:rPr lang="hr-HR" i="1" dirty="0" smtClean="0"/>
              <a:t>uccus</a:t>
            </a:r>
            <a:r>
              <a:rPr lang="hr-HR" dirty="0" smtClean="0"/>
              <a:t> = sok  </a:t>
            </a:r>
          </a:p>
          <a:p>
            <a:r>
              <a:rPr lang="hr-HR" dirty="0"/>
              <a:t>s</a:t>
            </a:r>
            <a:r>
              <a:rPr lang="hr-HR" dirty="0" smtClean="0"/>
              <a:t>posobnost pohranjivanja vode u svojim organima 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0887660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UZGOJ IZ REZNICA</a:t>
            </a:r>
            <a:endParaRPr lang="hr-HR" dirty="0"/>
          </a:p>
        </p:txBody>
      </p:sp>
      <p:pic>
        <p:nvPicPr>
          <p:cNvPr id="16386" name="Picture 2" descr="C:\Users\korisnik\Desktop\SLIKE SUKULENTI\17270420_10212425196364934_1236824638_n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492" y="1255879"/>
            <a:ext cx="3550708" cy="2663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7" name="Picture 3" descr="C:\Users\korisnik\Desktop\SLIKE SUKULENTI\17270783_10212425196204930_236989554_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4152900"/>
            <a:ext cx="3200400" cy="240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C:\Users\korisnik\Desktop\SLIKE SUKULENTI\17274924_10212425196244931_17494082_n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311607"/>
            <a:ext cx="3581400" cy="2686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5407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korisnik\Downloads\17270989_10212425196044926_895505640_n 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685800"/>
            <a:ext cx="3771900" cy="502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korisnik\Downloads\17274674_10212425196004925_587615726_n (1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3900" y="685800"/>
            <a:ext cx="3771900" cy="502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434666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korisnik\Downloads\17270860_10212426873846870_1645203573_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8851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korisnik\Downloads\17274561_10212426873686866_1352845982_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0194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251" y="2667000"/>
            <a:ext cx="3962400" cy="396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1219200"/>
            <a:ext cx="4800600" cy="48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877200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PORIJEKLO</a:t>
            </a:r>
            <a:endParaRPr lang="hr-HR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140" y="1676400"/>
            <a:ext cx="7903029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09387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hr-HR" sz="5400" dirty="0" smtClean="0"/>
              <a:t>Podjela sukulenata prema vegetativnom organu</a:t>
            </a:r>
            <a:endParaRPr lang="hr-HR" sz="5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hr-HR" dirty="0" smtClean="0"/>
          </a:p>
          <a:p>
            <a:pPr marL="0" indent="0">
              <a:buNone/>
            </a:pPr>
            <a:endParaRPr lang="hr-HR" dirty="0"/>
          </a:p>
          <a:p>
            <a:r>
              <a:rPr lang="hr-HR" sz="4800" dirty="0" smtClean="0"/>
              <a:t>1.  Korjenasti </a:t>
            </a:r>
          </a:p>
          <a:p>
            <a:r>
              <a:rPr lang="hr-HR" sz="4800" dirty="0" smtClean="0"/>
              <a:t>2.  Stabljični</a:t>
            </a:r>
          </a:p>
          <a:p>
            <a:r>
              <a:rPr lang="hr-HR" sz="4800" dirty="0" smtClean="0"/>
              <a:t>3.  Lisnati</a:t>
            </a:r>
            <a:endParaRPr lang="hr-HR" sz="4800" dirty="0"/>
          </a:p>
        </p:txBody>
      </p:sp>
    </p:spTree>
    <p:extLst>
      <p:ext uri="{BB962C8B-B14F-4D97-AF65-F5344CB8AC3E}">
        <p14:creationId xmlns:p14="http://schemas.microsoft.com/office/powerpoint/2010/main" val="37364299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>
            <a:normAutofit/>
          </a:bodyPr>
          <a:lstStyle/>
          <a:p>
            <a:pPr algn="r"/>
            <a:r>
              <a:rPr lang="hr-HR" dirty="0" smtClean="0"/>
              <a:t>1. Korjenasti sukulenti </a:t>
            </a:r>
            <a:br>
              <a:rPr lang="hr-HR" dirty="0" smtClean="0"/>
            </a:br>
            <a:r>
              <a:rPr lang="hr-HR" sz="2200" dirty="0" smtClean="0"/>
              <a:t>Cactaceae, Euphorbiaceae</a:t>
            </a:r>
            <a:endParaRPr lang="hr-HR" sz="2200" dirty="0"/>
          </a:p>
        </p:txBody>
      </p:sp>
      <p:pic>
        <p:nvPicPr>
          <p:cNvPr id="3075" name="Picture 3" descr="C:\Users\korisnik\Desktop\SLIKE SUKULENTI\17274592_10212425195724918_926308621_n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9088"/>
            <a:ext cx="3370263" cy="4494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korisnik\Desktop\SLIKE SUKULENTI\17274827_10212425195804920_2034163117_n - Copy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498979"/>
            <a:ext cx="3505200" cy="467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3541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9150" y="838200"/>
            <a:ext cx="4419600" cy="441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 descr="C:\Users\korisnik\Desktop\SLIKE SUKULENTI\17270588_10212425195564914_1175989047_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04800"/>
            <a:ext cx="4400550" cy="586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3954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dirty="0" smtClean="0"/>
              <a:t>2. Stabljični sukulenti</a:t>
            </a:r>
            <a:br>
              <a:rPr lang="hr-HR" dirty="0" smtClean="0"/>
            </a:br>
            <a:r>
              <a:rPr lang="hr-HR" sz="2000" dirty="0" smtClean="0"/>
              <a:t>Apocynaceae, Euphorbiaceae, Cactaceae, Didiereaceae</a:t>
            </a:r>
            <a:endParaRPr lang="hr-HR" sz="2000" dirty="0"/>
          </a:p>
        </p:txBody>
      </p:sp>
      <p:pic>
        <p:nvPicPr>
          <p:cNvPr id="4101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1538785"/>
            <a:ext cx="2895600" cy="289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069" y="1524000"/>
            <a:ext cx="4257675" cy="31960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3400567"/>
            <a:ext cx="4034117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76687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hr-HR" dirty="0" smtClean="0"/>
              <a:t>                    3. Lisnati sukulenti</a:t>
            </a:r>
            <a:br>
              <a:rPr lang="hr-HR" dirty="0" smtClean="0"/>
            </a:br>
            <a:r>
              <a:rPr lang="hr-HR" sz="2200" dirty="0" smtClean="0"/>
              <a:t>Agavaceae, Crassulaceae, Aizoaceae</a:t>
            </a:r>
            <a:endParaRPr lang="hr-HR" sz="2200" dirty="0"/>
          </a:p>
        </p:txBody>
      </p:sp>
      <p:pic>
        <p:nvPicPr>
          <p:cNvPr id="5123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912" y="228600"/>
            <a:ext cx="2457450" cy="327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4129" y="1362075"/>
            <a:ext cx="3912471" cy="2600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3962400"/>
            <a:ext cx="3810000" cy="2381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067" y="3609264"/>
            <a:ext cx="3157538" cy="2724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92470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11813375"/>
              </p:ext>
            </p:extLst>
          </p:nvPr>
        </p:nvGraphicFramePr>
        <p:xfrm>
          <a:off x="381000" y="1066800"/>
          <a:ext cx="8229600" cy="4114800"/>
        </p:xfrm>
        <a:graphic>
          <a:graphicData uri="http://schemas.openxmlformats.org/drawingml/2006/table">
            <a:tbl>
              <a:tblPr/>
              <a:tblGrid>
                <a:gridCol w="2057400"/>
                <a:gridCol w="2057400"/>
                <a:gridCol w="2057400"/>
                <a:gridCol w="2057400"/>
              </a:tblGrid>
              <a:tr h="0">
                <a:tc>
                  <a:txBody>
                    <a:bodyPr/>
                    <a:lstStyle/>
                    <a:p>
                      <a:r>
                        <a:rPr lang="hr-HR" b="1" dirty="0">
                          <a:effectLst/>
                        </a:rPr>
                        <a:t>Porodica</a:t>
                      </a:r>
                      <a:endParaRPr lang="hr-HR" dirty="0">
                        <a:effectLst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r-HR" b="1">
                          <a:effectLst/>
                        </a:rPr>
                        <a:t>Sukulenti</a:t>
                      </a:r>
                      <a:endParaRPr lang="hr-HR">
                        <a:effectLst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vi-VN" b="1">
                          <a:effectLst/>
                        </a:rPr>
                        <a:t>Prilagođeni dio</a:t>
                      </a:r>
                      <a:endParaRPr lang="vi-VN">
                        <a:effectLst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r-HR" b="1">
                          <a:effectLst/>
                        </a:rPr>
                        <a:t>Nalazišta</a:t>
                      </a:r>
                      <a:endParaRPr lang="hr-HR">
                        <a:effectLst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hr-HR" b="1" u="none" strike="noStrike">
                          <a:solidFill>
                            <a:srgbClr val="0B0080"/>
                          </a:solidFill>
                          <a:effectLst/>
                          <a:hlinkClick r:id="rId2" tooltip="Agavaceae"/>
                        </a:rPr>
                        <a:t>Agavaceae</a:t>
                      </a:r>
                      <a:endParaRPr lang="hr-HR">
                        <a:effectLst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r-HR">
                          <a:effectLst/>
                        </a:rPr>
                        <a:t>300</a:t>
                      </a:r>
                    </a:p>
                  </a:txBody>
                  <a:tcPr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r-HR">
                          <a:effectLst/>
                        </a:rPr>
                        <a:t>list</a:t>
                      </a:r>
                    </a:p>
                  </a:txBody>
                  <a:tcPr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r-HR" u="none" strike="noStrike" dirty="0">
                          <a:solidFill>
                            <a:srgbClr val="0B0080"/>
                          </a:solidFill>
                          <a:effectLst/>
                          <a:hlinkClick r:id="rId3" tooltip="Sjeverna Amerika"/>
                        </a:rPr>
                        <a:t>sjeverna</a:t>
                      </a:r>
                      <a:r>
                        <a:rPr lang="hr-HR" dirty="0">
                          <a:effectLst/>
                        </a:rPr>
                        <a:t> i </a:t>
                      </a:r>
                      <a:r>
                        <a:rPr lang="hr-HR" u="none" strike="noStrike" dirty="0">
                          <a:solidFill>
                            <a:srgbClr val="0B0080"/>
                          </a:solidFill>
                          <a:effectLst/>
                          <a:hlinkClick r:id="rId4" tooltip="Srednja Amerika"/>
                        </a:rPr>
                        <a:t>središnja Amerika</a:t>
                      </a:r>
                      <a:endParaRPr lang="hr-HR" dirty="0">
                        <a:effectLst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hr-HR" b="1" u="none" strike="noStrike">
                          <a:solidFill>
                            <a:srgbClr val="0B0080"/>
                          </a:solidFill>
                          <a:effectLst/>
                          <a:hlinkClick r:id="rId5" tooltip="Cactaceae"/>
                        </a:rPr>
                        <a:t>Cactaceae</a:t>
                      </a:r>
                      <a:endParaRPr lang="hr-HR">
                        <a:effectLst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r-HR">
                          <a:effectLst/>
                        </a:rPr>
                        <a:t>1600</a:t>
                      </a:r>
                    </a:p>
                  </a:txBody>
                  <a:tcPr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r-HR" dirty="0" smtClean="0">
                          <a:effectLst/>
                        </a:rPr>
                        <a:t>stabljika, korijen</a:t>
                      </a:r>
                      <a:endParaRPr lang="hr-HR" dirty="0">
                        <a:effectLst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r-HR" u="none" strike="noStrike" dirty="0">
                          <a:solidFill>
                            <a:srgbClr val="0B0080"/>
                          </a:solidFill>
                          <a:effectLst/>
                          <a:hlinkClick r:id="rId6" tooltip="Amerika"/>
                        </a:rPr>
                        <a:t>Amerika</a:t>
                      </a:r>
                      <a:endParaRPr lang="hr-HR" dirty="0">
                        <a:effectLst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hr-HR" b="1" u="none" strike="noStrike">
                          <a:solidFill>
                            <a:srgbClr val="0B0080"/>
                          </a:solidFill>
                          <a:effectLst/>
                          <a:hlinkClick r:id="rId7" tooltip="Crassulaceae"/>
                        </a:rPr>
                        <a:t>Crassulaceae</a:t>
                      </a:r>
                      <a:endParaRPr lang="hr-HR">
                        <a:effectLst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r-HR">
                          <a:effectLst/>
                        </a:rPr>
                        <a:t>1300</a:t>
                      </a:r>
                    </a:p>
                  </a:txBody>
                  <a:tcPr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r-HR" dirty="0">
                          <a:effectLst/>
                        </a:rPr>
                        <a:t>list</a:t>
                      </a:r>
                    </a:p>
                  </a:txBody>
                  <a:tcPr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r-HR">
                          <a:effectLst/>
                        </a:rPr>
                        <a:t>širom svijeta</a:t>
                      </a:r>
                    </a:p>
                  </a:txBody>
                  <a:tcPr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hr-HR" b="1" u="none" strike="noStrike">
                          <a:solidFill>
                            <a:srgbClr val="0B0080"/>
                          </a:solidFill>
                          <a:effectLst/>
                          <a:hlinkClick r:id="rId8" tooltip="Aizoaceae"/>
                        </a:rPr>
                        <a:t>Aizoaceae</a:t>
                      </a:r>
                      <a:endParaRPr lang="hr-HR">
                        <a:effectLst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r-HR">
                          <a:effectLst/>
                        </a:rPr>
                        <a:t>2000</a:t>
                      </a:r>
                    </a:p>
                  </a:txBody>
                  <a:tcPr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r-HR">
                          <a:effectLst/>
                        </a:rPr>
                        <a:t>list</a:t>
                      </a:r>
                    </a:p>
                  </a:txBody>
                  <a:tcPr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r-HR" u="sng" dirty="0">
                          <a:solidFill>
                            <a:srgbClr val="0B0080"/>
                          </a:solidFill>
                          <a:effectLst/>
                          <a:hlinkClick r:id="rId9" tooltip="Južna Afrika"/>
                        </a:rPr>
                        <a:t>južna Afrika</a:t>
                      </a:r>
                      <a:endParaRPr lang="hr-HR" dirty="0">
                        <a:effectLst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hr-HR" b="1" u="none" strike="noStrike">
                          <a:solidFill>
                            <a:srgbClr val="0B0080"/>
                          </a:solidFill>
                          <a:effectLst/>
                          <a:hlinkClick r:id="rId10" tooltip="Apocynaceae"/>
                        </a:rPr>
                        <a:t>Apocynaceae</a:t>
                      </a:r>
                      <a:endParaRPr lang="hr-HR">
                        <a:effectLst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r-HR">
                          <a:effectLst/>
                        </a:rPr>
                        <a:t>500</a:t>
                      </a:r>
                    </a:p>
                  </a:txBody>
                  <a:tcPr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r-HR">
                          <a:effectLst/>
                        </a:rPr>
                        <a:t>stabljika</a:t>
                      </a:r>
                    </a:p>
                  </a:txBody>
                  <a:tcPr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r-HR" u="none" strike="noStrike">
                          <a:solidFill>
                            <a:srgbClr val="0B0080"/>
                          </a:solidFill>
                          <a:effectLst/>
                          <a:hlinkClick r:id="rId11" tooltip="Afrika"/>
                        </a:rPr>
                        <a:t>Afrika</a:t>
                      </a:r>
                      <a:r>
                        <a:rPr lang="hr-HR">
                          <a:effectLst/>
                        </a:rPr>
                        <a:t>, </a:t>
                      </a:r>
                      <a:r>
                        <a:rPr lang="hr-HR" u="none" strike="noStrike">
                          <a:solidFill>
                            <a:srgbClr val="0B0080"/>
                          </a:solidFill>
                          <a:effectLst/>
                          <a:hlinkClick r:id="rId12" tooltip="Indija"/>
                        </a:rPr>
                        <a:t>Indija</a:t>
                      </a:r>
                      <a:endParaRPr lang="hr-HR">
                        <a:effectLst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hr-HR" b="1" u="none" strike="noStrike">
                          <a:solidFill>
                            <a:srgbClr val="A55858"/>
                          </a:solidFill>
                          <a:effectLst/>
                          <a:hlinkClick r:id="rId13" tooltip="Didiereaceae (stranica ne postoji)"/>
                        </a:rPr>
                        <a:t>Didiereaceae</a:t>
                      </a:r>
                      <a:endParaRPr lang="hr-HR">
                        <a:effectLst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r-HR">
                          <a:effectLst/>
                        </a:rPr>
                        <a:t>11</a:t>
                      </a:r>
                    </a:p>
                  </a:txBody>
                  <a:tcPr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r-HR">
                          <a:effectLst/>
                        </a:rPr>
                        <a:t>stabljika</a:t>
                      </a:r>
                    </a:p>
                  </a:txBody>
                  <a:tcPr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r-HR" u="none" strike="noStrike" dirty="0" smtClean="0">
                          <a:solidFill>
                            <a:srgbClr val="0B0080"/>
                          </a:solidFill>
                          <a:effectLst/>
                          <a:hlinkClick r:id="rId14" tooltip="Madagaskar"/>
                        </a:rPr>
                        <a:t>Madagaskar</a:t>
                      </a:r>
                      <a:endParaRPr lang="hr-HR" dirty="0" smtClean="0">
                        <a:effectLst/>
                      </a:endParaRPr>
                    </a:p>
                    <a:p>
                      <a:r>
                        <a:rPr lang="hr-HR" dirty="0" smtClean="0">
                          <a:solidFill>
                            <a:srgbClr val="FF0000"/>
                          </a:solidFill>
                          <a:effectLst/>
                        </a:rPr>
                        <a:t>(</a:t>
                      </a:r>
                      <a:r>
                        <a:rPr lang="hr-HR" dirty="0">
                          <a:solidFill>
                            <a:srgbClr val="FF0000"/>
                          </a:solidFill>
                          <a:effectLst/>
                        </a:rPr>
                        <a:t>endem)</a:t>
                      </a:r>
                    </a:p>
                  </a:txBody>
                  <a:tcPr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hr-HR" b="1" u="none" strike="noStrike">
                          <a:solidFill>
                            <a:srgbClr val="0B0080"/>
                          </a:solidFill>
                          <a:effectLst/>
                          <a:hlinkClick r:id="rId15" tooltip="Euphorbiaceae"/>
                        </a:rPr>
                        <a:t>Euphorbiaceae</a:t>
                      </a:r>
                      <a:endParaRPr lang="hr-HR">
                        <a:effectLst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r-HR">
                          <a:effectLst/>
                        </a:rPr>
                        <a:t>500</a:t>
                      </a:r>
                    </a:p>
                  </a:txBody>
                  <a:tcPr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r-HR" dirty="0">
                          <a:effectLst/>
                        </a:rPr>
                        <a:t>stabljika, </a:t>
                      </a:r>
                      <a:r>
                        <a:rPr lang="hr-HR" dirty="0" smtClean="0">
                          <a:effectLst/>
                        </a:rPr>
                        <a:t>listovi, korijen</a:t>
                      </a:r>
                      <a:endParaRPr lang="hr-HR" dirty="0">
                        <a:effectLst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r-HR">
                          <a:effectLst/>
                        </a:rPr>
                        <a:t>Afrika, Madagaskar, Indija</a:t>
                      </a:r>
                    </a:p>
                  </a:txBody>
                  <a:tcPr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hr-HR" b="1" u="none" strike="noStrike">
                          <a:solidFill>
                            <a:srgbClr val="0B0080"/>
                          </a:solidFill>
                          <a:effectLst/>
                          <a:hlinkClick r:id="rId16" tooltip="Asphodelaceae"/>
                        </a:rPr>
                        <a:t>Asphodelaceae</a:t>
                      </a:r>
                      <a:endParaRPr lang="hr-HR">
                        <a:effectLst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r-HR">
                          <a:effectLst/>
                        </a:rPr>
                        <a:t>500</a:t>
                      </a:r>
                    </a:p>
                  </a:txBody>
                  <a:tcPr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r-HR">
                          <a:effectLst/>
                        </a:rPr>
                        <a:t>list</a:t>
                      </a:r>
                    </a:p>
                  </a:txBody>
                  <a:tcPr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r-HR" dirty="0">
                          <a:effectLst/>
                        </a:rPr>
                        <a:t>Afrika, Madagaskar</a:t>
                      </a:r>
                    </a:p>
                  </a:txBody>
                  <a:tcPr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39011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448</TotalTime>
  <Words>255</Words>
  <Application>Microsoft Office PowerPoint</Application>
  <PresentationFormat>On-screen Show (4:3)</PresentationFormat>
  <Paragraphs>81</Paragraphs>
  <Slides>24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5" baseType="lpstr">
      <vt:lpstr>Office Theme</vt:lpstr>
      <vt:lpstr>SUKULENTI</vt:lpstr>
      <vt:lpstr>Sukulenti...</vt:lpstr>
      <vt:lpstr>PORIJEKLO</vt:lpstr>
      <vt:lpstr>Podjela sukulenata prema vegetativnom organu</vt:lpstr>
      <vt:lpstr>1. Korjenasti sukulenti  Cactaceae, Euphorbiaceae</vt:lpstr>
      <vt:lpstr>PowerPoint Presentation</vt:lpstr>
      <vt:lpstr>2. Stabljični sukulenti Apocynaceae, Euphorbiaceae, Cactaceae, Didiereaceae</vt:lpstr>
      <vt:lpstr>                    3. Lisnati sukulenti Agavaceae, Crassulaceae, Aizoaceae</vt:lpstr>
      <vt:lpstr>PowerPoint Presentation</vt:lpstr>
      <vt:lpstr>PowerPoint Presentation</vt:lpstr>
      <vt:lpstr>PowerPoint Presentation</vt:lpstr>
      <vt:lpstr>MORFOLOGIJA</vt:lpstr>
      <vt:lpstr>PowerPoint Presentation</vt:lpstr>
      <vt:lpstr>Aizoaceae, čupavice, živo kamenje</vt:lpstr>
      <vt:lpstr>RAZMNOŽAVANJE</vt:lpstr>
      <vt:lpstr>UZGOJ IZ SJEMENA</vt:lpstr>
      <vt:lpstr>PowerPoint Presentation</vt:lpstr>
      <vt:lpstr>PowerPoint Presentation</vt:lpstr>
      <vt:lpstr>VRIJEME SJETVE:</vt:lpstr>
      <vt:lpstr>UZGOJ IZ REZNICA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SUKULENTI</dc:title>
  <dc:creator>korisnik</dc:creator>
  <cp:lastModifiedBy>korisnik</cp:lastModifiedBy>
  <cp:revision>29</cp:revision>
  <dcterms:created xsi:type="dcterms:W3CDTF">2006-08-16T00:00:00Z</dcterms:created>
  <dcterms:modified xsi:type="dcterms:W3CDTF">2017-03-15T09:53:44Z</dcterms:modified>
</cp:coreProperties>
</file>